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 id="2147483739" r:id="rId5"/>
  </p:sldMasterIdLst>
  <p:sldIdLst>
    <p:sldId id="256" r:id="rId6"/>
    <p:sldId id="258" r:id="rId7"/>
    <p:sldId id="260" r:id="rId8"/>
    <p:sldId id="268" r:id="rId9"/>
    <p:sldId id="291" r:id="rId10"/>
    <p:sldId id="293" r:id="rId11"/>
    <p:sldId id="294" r:id="rId12"/>
    <p:sldId id="295" r:id="rId13"/>
    <p:sldId id="29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00" autoAdjust="0"/>
    <p:restoredTop sz="94660"/>
  </p:normalViewPr>
  <p:slideViewPr>
    <p:cSldViewPr snapToGrid="0">
      <p:cViewPr varScale="1">
        <p:scale>
          <a:sx n="90" d="100"/>
          <a:sy n="90"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6/23/2023</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246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6/23/2023</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46525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6/23/2023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431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355571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6DD1B487-36FD-4CED-B07A-1A81FC6540B1}" type="datetime1">
              <a:rPr lang="en-US" smtClean="0"/>
              <a:pPr/>
              <a:t>6/23/2023</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56967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86541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93A66BA0-BF77-43AC-894A-20AD8220B887}" type="datetime1">
              <a:rPr lang="en-US" smtClean="0"/>
              <a:pPr/>
              <a:t>6/23/2023</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29673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6/23/2023</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65615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dirty="0"/>
          </a:p>
        </p:txBody>
      </p:sp>
      <p:sp>
        <p:nvSpPr>
          <p:cNvPr id="3" name="Date Placeholder 2"/>
          <p:cNvSpPr>
            <a:spLocks noGrp="1"/>
          </p:cNvSpPr>
          <p:nvPr>
            <p:ph type="dt" sz="half" idx="10"/>
          </p:nvPr>
        </p:nvSpPr>
        <p:spPr/>
        <p:txBody>
          <a:bodyPr/>
          <a:lstStyle/>
          <a:p>
            <a:fld id="{9386AC23-C97B-41FB-9B89-C7FE0FB631CA}" type="datetime1">
              <a:rPr lang="en-US" smtClean="0"/>
              <a:pPr/>
              <a:t>6/23/2023</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94668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dirty="0"/>
          </a:p>
        </p:txBody>
      </p:sp>
      <p:sp>
        <p:nvSpPr>
          <p:cNvPr id="2" name="Date Placeholder 1"/>
          <p:cNvSpPr>
            <a:spLocks noGrp="1"/>
          </p:cNvSpPr>
          <p:nvPr>
            <p:ph type="dt" sz="half" idx="10"/>
          </p:nvPr>
        </p:nvSpPr>
        <p:spPr/>
        <p:txBody>
          <a:bodyPr/>
          <a:lstStyle/>
          <a:p>
            <a:fld id="{C81B9673-AC7F-4F1F-84E4-F0E5EAAE106D}" type="datetime1">
              <a:rPr lang="en-US" smtClean="0"/>
              <a:pPr/>
              <a:t>6/23/2023</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4876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BA2A3310-D664-4933-9402-AB5DB0887727}" type="datetime1">
              <a:rPr lang="en-US" smtClean="0"/>
              <a:pPr/>
              <a:t>6/23/2023</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79060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6/23/2023</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3436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E1447A63-5E3D-469C-A0D1-119323F4F95E}" type="datetime1">
              <a:rPr lang="en-US" smtClean="0"/>
              <a:pPr/>
              <a:t>6/23/2023</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23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C9B55A74-0919-413E-865C-E0E8D1722ED7}" type="datetime1">
              <a:rPr lang="en-US" smtClean="0"/>
              <a:pPr/>
              <a:t>6/23/2023</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27116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25BFE46A-5893-4F80-829A-F37AF8AAC03B}" type="datetime1">
              <a:rPr lang="en-US" smtClean="0"/>
              <a:pPr/>
              <a:t>6/23/2023</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0371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6/23/2023</a:t>
            </a:fld>
            <a:endParaRPr lang="en-US" dirty="0"/>
          </a:p>
        </p:txBody>
      </p:sp>
    </p:spTree>
    <p:extLst>
      <p:ext uri="{BB962C8B-B14F-4D97-AF65-F5344CB8AC3E}">
        <p14:creationId xmlns:p14="http://schemas.microsoft.com/office/powerpoint/2010/main" val="375710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6/23/2023</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54600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6/23/2023</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5818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6/23/2023</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9995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6/23/2023</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84251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6/23/2023</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3005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6/23/2023</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80503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6/23/2023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1035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27" r:id="rId5"/>
    <p:sldLayoutId id="2147483732" r:id="rId6"/>
    <p:sldLayoutId id="2147483728" r:id="rId7"/>
    <p:sldLayoutId id="2147483729" r:id="rId8"/>
    <p:sldLayoutId id="2147483730" r:id="rId9"/>
    <p:sldLayoutId id="2147483731" r:id="rId10"/>
    <p:sldLayoutId id="214748373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6/23/2023</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dirty="0"/>
              <a:t>Add a footer</a:t>
            </a:r>
          </a:p>
        </p:txBody>
      </p:sp>
    </p:spTree>
    <p:extLst>
      <p:ext uri="{BB962C8B-B14F-4D97-AF65-F5344CB8AC3E}">
        <p14:creationId xmlns:p14="http://schemas.microsoft.com/office/powerpoint/2010/main" val="426998868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mailto:cm3@brentwoodmd.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9569BC5-57B9-4679-2C67-F31CD6452737}"/>
              </a:ext>
            </a:extLst>
          </p:cNvPr>
          <p:cNvSpPr>
            <a:spLocks noGrp="1"/>
          </p:cNvSpPr>
          <p:nvPr>
            <p:ph type="ctrTitle"/>
          </p:nvPr>
        </p:nvSpPr>
        <p:spPr>
          <a:xfrm>
            <a:off x="1180531" y="1346268"/>
            <a:ext cx="5274860" cy="3066706"/>
          </a:xfrm>
        </p:spPr>
        <p:txBody>
          <a:bodyPr anchor="b">
            <a:normAutofit fontScale="90000"/>
          </a:bodyPr>
          <a:lstStyle/>
          <a:p>
            <a:r>
              <a:rPr lang="en-US" dirty="0"/>
              <a:t>Town of Brentwood </a:t>
            </a:r>
            <a:r>
              <a:rPr lang="en-US" sz="4900" dirty="0"/>
              <a:t>Council Update</a:t>
            </a:r>
            <a:endParaRPr lang="en-US" dirty="0"/>
          </a:p>
        </p:txBody>
      </p:sp>
      <p:sp>
        <p:nvSpPr>
          <p:cNvPr id="3" name="Subtitle 2">
            <a:extLst>
              <a:ext uri="{FF2B5EF4-FFF2-40B4-BE49-F238E27FC236}">
                <a16:creationId xmlns:a16="http://schemas.microsoft.com/office/drawing/2014/main" id="{86563DF0-5410-A2FA-2C33-738C1741937E}"/>
              </a:ext>
            </a:extLst>
          </p:cNvPr>
          <p:cNvSpPr>
            <a:spLocks noGrp="1"/>
          </p:cNvSpPr>
          <p:nvPr>
            <p:ph type="subTitle" idx="1"/>
          </p:nvPr>
        </p:nvSpPr>
        <p:spPr>
          <a:xfrm>
            <a:off x="1201211" y="4412974"/>
            <a:ext cx="5986767" cy="1987826"/>
          </a:xfrm>
        </p:spPr>
        <p:txBody>
          <a:bodyPr anchor="t">
            <a:normAutofit/>
          </a:bodyPr>
          <a:lstStyle/>
          <a:p>
            <a:r>
              <a:rPr lang="en-US" dirty="0"/>
              <a:t>June 20, 2023</a:t>
            </a:r>
          </a:p>
          <a:p>
            <a:endParaRPr lang="en-US" dirty="0"/>
          </a:p>
          <a:p>
            <a:r>
              <a:rPr lang="en-US" dirty="0"/>
              <a:t>Contact: cm3@brentwoodmd.gov</a:t>
            </a:r>
          </a:p>
        </p:txBody>
      </p:sp>
      <p:sp>
        <p:nvSpPr>
          <p:cNvPr id="17" name="Freeform: Shape 1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9" name="Picture 3" descr="Jigsaw puzzles in plastic figures">
            <a:extLst>
              <a:ext uri="{FF2B5EF4-FFF2-40B4-BE49-F238E27FC236}">
                <a16:creationId xmlns:a16="http://schemas.microsoft.com/office/drawing/2014/main" id="{4AC9D425-BE2B-1B44-E823-40D150EDCF30}"/>
              </a:ext>
            </a:extLst>
          </p:cNvPr>
          <p:cNvPicPr>
            <a:picLocks noChangeAspect="1"/>
          </p:cNvPicPr>
          <p:nvPr/>
        </p:nvPicPr>
        <p:blipFill rotWithShape="1">
          <a:blip r:embed="rId2"/>
          <a:srcRect l="26819" r="22651"/>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4139222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CD1F27BD-F51E-411C-9344-17CEAC38C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15834" y="0"/>
            <a:ext cx="6076015" cy="6858000"/>
          </a:xfrm>
          <a:custGeom>
            <a:avLst/>
            <a:gdLst>
              <a:gd name="connsiteX0" fmla="*/ 4886429 w 6076015"/>
              <a:gd name="connsiteY0" fmla="*/ 0 h 6858000"/>
              <a:gd name="connsiteX1" fmla="*/ 0 w 6076015"/>
              <a:gd name="connsiteY1" fmla="*/ 0 h 6858000"/>
              <a:gd name="connsiteX2" fmla="*/ 0 w 6076015"/>
              <a:gd name="connsiteY2" fmla="*/ 6858000 h 6858000"/>
              <a:gd name="connsiteX3" fmla="*/ 4822874 w 6076015"/>
              <a:gd name="connsiteY3" fmla="*/ 6858000 h 6858000"/>
              <a:gd name="connsiteX4" fmla="*/ 4901813 w 6076015"/>
              <a:gd name="connsiteY4" fmla="*/ 6776023 h 6858000"/>
              <a:gd name="connsiteX5" fmla="*/ 6076015 w 6076015"/>
              <a:gd name="connsiteY5" fmla="*/ 4056238 h 6858000"/>
              <a:gd name="connsiteX6" fmla="*/ 5011843 w 6076015"/>
              <a:gd name="connsiteY6" fmla="*/ 163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6015" h="6858000">
                <a:moveTo>
                  <a:pt x="4886429" y="0"/>
                </a:moveTo>
                <a:lnTo>
                  <a:pt x="0" y="0"/>
                </a:lnTo>
                <a:lnTo>
                  <a:pt x="0" y="6858000"/>
                </a:lnTo>
                <a:lnTo>
                  <a:pt x="4822874" y="6858000"/>
                </a:lnTo>
                <a:lnTo>
                  <a:pt x="4901813" y="6776023"/>
                </a:lnTo>
                <a:cubicBezTo>
                  <a:pt x="5557294" y="6070738"/>
                  <a:pt x="6076015" y="5313164"/>
                  <a:pt x="6076015" y="4056238"/>
                </a:cubicBezTo>
                <a:cubicBezTo>
                  <a:pt x="6076015" y="2511674"/>
                  <a:pt x="5699932" y="1123038"/>
                  <a:pt x="5011843" y="16317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041A5130-ACCA-4228-ACBF-A8E15AF04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9592" y="0"/>
            <a:ext cx="1255863" cy="6858000"/>
          </a:xfrm>
          <a:custGeom>
            <a:avLst/>
            <a:gdLst>
              <a:gd name="connsiteX0" fmla="*/ 336988 w 1255863"/>
              <a:gd name="connsiteY0" fmla="*/ 0 h 6858000"/>
              <a:gd name="connsiteX1" fmla="*/ 319322 w 1255863"/>
              <a:gd name="connsiteY1" fmla="*/ 0 h 6858000"/>
              <a:gd name="connsiteX2" fmla="*/ 446066 w 1255863"/>
              <a:gd name="connsiteY2" fmla="*/ 215025 h 6858000"/>
              <a:gd name="connsiteX3" fmla="*/ 1230686 w 1255863"/>
              <a:gd name="connsiteY3" fmla="*/ 4126866 h 6858000"/>
              <a:gd name="connsiteX4" fmla="*/ 293291 w 1255863"/>
              <a:gd name="connsiteY4" fmla="*/ 6535527 h 6858000"/>
              <a:gd name="connsiteX5" fmla="*/ 0 w 1255863"/>
              <a:gd name="connsiteY5" fmla="*/ 6858000 h 6858000"/>
              <a:gd name="connsiteX6" fmla="*/ 19225 w 1255863"/>
              <a:gd name="connsiteY6" fmla="*/ 6858000 h 6858000"/>
              <a:gd name="connsiteX7" fmla="*/ 311570 w 1255863"/>
              <a:gd name="connsiteY7" fmla="*/ 6536566 h 6858000"/>
              <a:gd name="connsiteX8" fmla="*/ 1248965 w 1255863"/>
              <a:gd name="connsiteY8" fmla="*/ 4127905 h 6858000"/>
              <a:gd name="connsiteX9" fmla="*/ 464345 w 1255863"/>
              <a:gd name="connsiteY9" fmla="*/ 2160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863" h="6858000">
                <a:moveTo>
                  <a:pt x="336988" y="0"/>
                </a:moveTo>
                <a:lnTo>
                  <a:pt x="319322" y="0"/>
                </a:lnTo>
                <a:lnTo>
                  <a:pt x="446066" y="215025"/>
                </a:lnTo>
                <a:cubicBezTo>
                  <a:pt x="1009729" y="1236925"/>
                  <a:pt x="1285771" y="2619851"/>
                  <a:pt x="1230686" y="4126866"/>
                </a:cubicBezTo>
                <a:cubicBezTo>
                  <a:pt x="1190840" y="5216972"/>
                  <a:pt x="809006" y="5925974"/>
                  <a:pt x="293291" y="6535527"/>
                </a:cubicBezTo>
                <a:lnTo>
                  <a:pt x="0" y="6858000"/>
                </a:lnTo>
                <a:lnTo>
                  <a:pt x="19225" y="6858000"/>
                </a:lnTo>
                <a:lnTo>
                  <a:pt x="311570" y="6536566"/>
                </a:lnTo>
                <a:cubicBezTo>
                  <a:pt x="827286" y="5927014"/>
                  <a:pt x="1209119" y="5218011"/>
                  <a:pt x="1248965" y="4127905"/>
                </a:cubicBezTo>
                <a:cubicBezTo>
                  <a:pt x="1304050" y="2620891"/>
                  <a:pt x="1028009" y="1237965"/>
                  <a:pt x="464345" y="21606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9A59EB7-8ECD-F15B-25FF-5751FF58D841}"/>
              </a:ext>
            </a:extLst>
          </p:cNvPr>
          <p:cNvSpPr>
            <a:spLocks noGrp="1"/>
          </p:cNvSpPr>
          <p:nvPr>
            <p:ph type="title"/>
          </p:nvPr>
        </p:nvSpPr>
        <p:spPr>
          <a:xfrm>
            <a:off x="914400" y="442913"/>
            <a:ext cx="4914973" cy="575659"/>
          </a:xfrm>
        </p:spPr>
        <p:txBody>
          <a:bodyPr vert="horz" lIns="109728" tIns="109728" rIns="109728" bIns="91440" rtlCol="0" anchor="b">
            <a:normAutofit fontScale="90000"/>
          </a:bodyPr>
          <a:lstStyle/>
          <a:p>
            <a:r>
              <a:rPr lang="en-US" dirty="0">
                <a:latin typeface="Arial" panose="020B0604020202020204" pitchFamily="34" charset="0"/>
                <a:cs typeface="Arial" panose="020B0604020202020204" pitchFamily="34" charset="0"/>
              </a:rPr>
              <a:t>Activities</a:t>
            </a:r>
          </a:p>
        </p:txBody>
      </p:sp>
      <p:sp>
        <p:nvSpPr>
          <p:cNvPr id="52" name="Freeform: Shape 51">
            <a:extLst>
              <a:ext uri="{FF2B5EF4-FFF2-40B4-BE49-F238E27FC236}">
                <a16:creationId xmlns:a16="http://schemas.microsoft.com/office/drawing/2014/main" id="{36F5E9E8-A8DB-43E7-A844-ED53DF57F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5182" y="0"/>
            <a:ext cx="1286738" cy="6858000"/>
          </a:xfrm>
          <a:custGeom>
            <a:avLst/>
            <a:gdLst>
              <a:gd name="connsiteX0" fmla="*/ 97701 w 1286738"/>
              <a:gd name="connsiteY0" fmla="*/ 0 h 6858000"/>
              <a:gd name="connsiteX1" fmla="*/ 64021 w 1286738"/>
              <a:gd name="connsiteY1" fmla="*/ 0 h 6858000"/>
              <a:gd name="connsiteX2" fmla="*/ 181323 w 1286738"/>
              <a:gd name="connsiteY2" fmla="*/ 152009 h 6858000"/>
              <a:gd name="connsiteX3" fmla="*/ 1253058 w 1286738"/>
              <a:gd name="connsiteY3" fmla="*/ 4056972 h 6858000"/>
              <a:gd name="connsiteX4" fmla="*/ 70511 w 1286738"/>
              <a:gd name="connsiteY4" fmla="*/ 6785070 h 6858000"/>
              <a:gd name="connsiteX5" fmla="*/ 0 w 1286738"/>
              <a:gd name="connsiteY5" fmla="*/ 6858000 h 6858000"/>
              <a:gd name="connsiteX6" fmla="*/ 33680 w 1286738"/>
              <a:gd name="connsiteY6" fmla="*/ 6858000 h 6858000"/>
              <a:gd name="connsiteX7" fmla="*/ 104191 w 1286738"/>
              <a:gd name="connsiteY7" fmla="*/ 6785070 h 6858000"/>
              <a:gd name="connsiteX8" fmla="*/ 1286738 w 1286738"/>
              <a:gd name="connsiteY8" fmla="*/ 4056972 h 6858000"/>
              <a:gd name="connsiteX9" fmla="*/ 215003 w 1286738"/>
              <a:gd name="connsiteY9" fmla="*/ 1520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6738" h="6858000">
                <a:moveTo>
                  <a:pt x="97701" y="0"/>
                </a:moveTo>
                <a:lnTo>
                  <a:pt x="64021" y="0"/>
                </a:lnTo>
                <a:lnTo>
                  <a:pt x="181323" y="152009"/>
                </a:lnTo>
                <a:cubicBezTo>
                  <a:pt x="874303" y="1114805"/>
                  <a:pt x="1253058" y="2507685"/>
                  <a:pt x="1253058" y="4056972"/>
                </a:cubicBezTo>
                <a:cubicBezTo>
                  <a:pt x="1253058" y="5317740"/>
                  <a:pt x="730650" y="6077629"/>
                  <a:pt x="70511" y="6785070"/>
                </a:cubicBezTo>
                <a:lnTo>
                  <a:pt x="0" y="6858000"/>
                </a:lnTo>
                <a:lnTo>
                  <a:pt x="33680" y="6858000"/>
                </a:lnTo>
                <a:lnTo>
                  <a:pt x="104191" y="6785070"/>
                </a:lnTo>
                <a:cubicBezTo>
                  <a:pt x="764330" y="6077629"/>
                  <a:pt x="1286738" y="5317740"/>
                  <a:pt x="1286738" y="4056972"/>
                </a:cubicBezTo>
                <a:cubicBezTo>
                  <a:pt x="1286738" y="2507685"/>
                  <a:pt x="907983" y="1114805"/>
                  <a:pt x="215003" y="15200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Picture 7" descr="A picture containing outdoor, plant, herb, shrub&#10;&#10;Description automatically generated">
            <a:extLst>
              <a:ext uri="{FF2B5EF4-FFF2-40B4-BE49-F238E27FC236}">
                <a16:creationId xmlns:a16="http://schemas.microsoft.com/office/drawing/2014/main" id="{3DBECD59-195F-2F2A-893C-8F922BF6A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96960" y="619107"/>
            <a:ext cx="3074095" cy="2305571"/>
          </a:xfrm>
          <a:prstGeom prst="rect">
            <a:avLst/>
          </a:prstGeom>
        </p:spPr>
      </p:pic>
      <p:pic>
        <p:nvPicPr>
          <p:cNvPr id="15" name="Picture 14" descr="A solar panel next to a metal pole&#10;&#10;Description automatically generated with low confidence">
            <a:extLst>
              <a:ext uri="{FF2B5EF4-FFF2-40B4-BE49-F238E27FC236}">
                <a16:creationId xmlns:a16="http://schemas.microsoft.com/office/drawing/2014/main" id="{4B9B4F63-5E63-2B7A-EF8D-872D3D31B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053" y="3543785"/>
            <a:ext cx="2631049" cy="2867628"/>
          </a:xfrm>
          <a:prstGeom prst="rect">
            <a:avLst/>
          </a:prstGeom>
        </p:spPr>
      </p:pic>
      <p:pic>
        <p:nvPicPr>
          <p:cNvPr id="4" name="Picture 3" descr="A sign in a park&#10;&#10;Description automatically generated with medium confidence">
            <a:extLst>
              <a:ext uri="{FF2B5EF4-FFF2-40B4-BE49-F238E27FC236}">
                <a16:creationId xmlns:a16="http://schemas.microsoft.com/office/drawing/2014/main" id="{B08DD449-4C14-E4BB-C759-E2C29C2E1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259" y="234846"/>
            <a:ext cx="2367451" cy="2552507"/>
          </a:xfrm>
          <a:prstGeom prst="rect">
            <a:avLst/>
          </a:prstGeom>
        </p:spPr>
      </p:pic>
      <p:pic>
        <p:nvPicPr>
          <p:cNvPr id="11" name="Picture 10" descr="A picture containing outdoor, grass, lake, water&#10;&#10;Description automatically generated">
            <a:extLst>
              <a:ext uri="{FF2B5EF4-FFF2-40B4-BE49-F238E27FC236}">
                <a16:creationId xmlns:a16="http://schemas.microsoft.com/office/drawing/2014/main" id="{A9EE90AE-5B49-5EC5-471E-BA71FEB55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583517" y="3533325"/>
            <a:ext cx="2542368" cy="1906776"/>
          </a:xfrm>
          <a:prstGeom prst="rect">
            <a:avLst/>
          </a:prstGeom>
        </p:spPr>
      </p:pic>
      <p:sp>
        <p:nvSpPr>
          <p:cNvPr id="5" name="TextBox 4">
            <a:extLst>
              <a:ext uri="{FF2B5EF4-FFF2-40B4-BE49-F238E27FC236}">
                <a16:creationId xmlns:a16="http://schemas.microsoft.com/office/drawing/2014/main" id="{0E1D88D3-A903-F352-69AA-89598EB321F7}"/>
              </a:ext>
            </a:extLst>
          </p:cNvPr>
          <p:cNvSpPr txBox="1"/>
          <p:nvPr/>
        </p:nvSpPr>
        <p:spPr>
          <a:xfrm>
            <a:off x="236058" y="1124897"/>
            <a:ext cx="6100947" cy="5446024"/>
          </a:xfrm>
          <a:prstGeom prst="rect">
            <a:avLst/>
          </a:prstGeom>
        </p:spPr>
        <p:txBody>
          <a:bodyPr vert="horz" lIns="109728" tIns="109728" rIns="109728" bIns="91440" rtlCol="0">
            <a:normAutofit/>
          </a:bodyPr>
          <a:lstStyle/>
          <a:p>
            <a:pPr marR="0" lvl="0" fontAlgn="auto">
              <a:lnSpc>
                <a:spcPct val="110000"/>
              </a:lnSpc>
              <a:spcAft>
                <a:spcPts val="0"/>
              </a:spcAft>
              <a:buClrTx/>
              <a:buSzTx/>
              <a:buFont typeface="Corbel" panose="020B0503020204020204" pitchFamily="34" charset="0"/>
              <a:tabLst/>
              <a:defRPr/>
            </a:pPr>
            <a:r>
              <a:rPr lang="en-US" b="1" dirty="0">
                <a:latin typeface="Arial" panose="020B0604020202020204" pitchFamily="34" charset="0"/>
                <a:cs typeface="Arial" panose="020B0604020202020204" pitchFamily="34" charset="0"/>
              </a:rPr>
              <a:t>7/1 MNCPPC funding year begins</a:t>
            </a:r>
          </a:p>
          <a:p>
            <a:pPr marR="0" lvl="0" fontAlgn="auto">
              <a:lnSpc>
                <a:spcPct val="110000"/>
              </a:lnSpc>
              <a:spcAft>
                <a:spcPts val="0"/>
              </a:spcAft>
              <a:buClrTx/>
              <a:buSzTx/>
              <a:buFont typeface="Corbel" panose="020B0503020204020204" pitchFamily="34" charset="0"/>
              <a:tabLst/>
              <a:defRPr/>
            </a:pPr>
            <a:r>
              <a:rPr lang="en-US" dirty="0">
                <a:latin typeface="Arial" panose="020B0604020202020204" pitchFamily="34" charset="0"/>
                <a:cs typeface="Arial" panose="020B0604020202020204" pitchFamily="34" charset="0"/>
              </a:rPr>
              <a:t>- Planning Assistance to Municipalities and Communities (PAMC) Program </a:t>
            </a:r>
          </a:p>
          <a:p>
            <a:pPr marR="0" lvl="0" fontAlgn="auto">
              <a:lnSpc>
                <a:spcPct val="110000"/>
              </a:lnSpc>
              <a:spcAft>
                <a:spcPts val="0"/>
              </a:spcAft>
              <a:buClrTx/>
              <a:buSzTx/>
              <a:buFont typeface="Corbel" panose="020B0503020204020204" pitchFamily="34" charset="0"/>
              <a:tabLst/>
              <a:defRPr/>
            </a:pPr>
            <a:endParaRPr lang="en-US" b="1" dirty="0">
              <a:latin typeface="Arial" panose="020B0604020202020204" pitchFamily="34" charset="0"/>
              <a:cs typeface="Arial" panose="020B0604020202020204" pitchFamily="34" charset="0"/>
            </a:endParaRPr>
          </a:p>
          <a:p>
            <a:pPr marR="0" lvl="0" fontAlgn="auto">
              <a:lnSpc>
                <a:spcPct val="110000"/>
              </a:lnSpc>
              <a:spcAft>
                <a:spcPts val="0"/>
              </a:spcAft>
              <a:buClrTx/>
              <a:buSzTx/>
              <a:buFont typeface="Corbel" panose="020B0503020204020204" pitchFamily="34" charset="0"/>
              <a:tabLst/>
              <a:defRPr/>
            </a:pPr>
            <a:r>
              <a:rPr lang="en-US" b="1" dirty="0">
                <a:latin typeface="Arial" panose="020B0604020202020204" pitchFamily="34" charset="0"/>
                <a:cs typeface="Arial" panose="020B0604020202020204" pitchFamily="34" charset="0"/>
              </a:rPr>
              <a:t>7/6 Pepco Sustainable Communities Grant Program Application</a:t>
            </a:r>
          </a:p>
          <a:p>
            <a:pPr marR="0" lvl="0" fontAlgn="auto">
              <a:lnSpc>
                <a:spcPct val="110000"/>
              </a:lnSpc>
              <a:spcAft>
                <a:spcPts val="0"/>
              </a:spcAft>
              <a:buClrTx/>
              <a:buSzTx/>
              <a:tabLst/>
              <a:defRPr/>
            </a:pPr>
            <a:r>
              <a:rPr lang="en-US" dirty="0">
                <a:latin typeface="Arial" panose="020B0604020202020204" pitchFamily="34" charset="0"/>
                <a:cs typeface="Arial" panose="020B0604020202020204" pitchFamily="34" charset="0"/>
              </a:rPr>
              <a:t>- Community Resiliency awards</a:t>
            </a:r>
            <a:endParaRPr kumimoji="0" lang="en-US" i="0" u="none" strike="noStrike" cap="none" normalizeH="0" noProof="0" dirty="0">
              <a:ln>
                <a:noFill/>
              </a:ln>
              <a:effectLst/>
              <a:uLnTx/>
              <a:uFillTx/>
              <a:latin typeface="Arial" panose="020B0604020202020204" pitchFamily="34" charset="0"/>
              <a:cs typeface="Arial" panose="020B0604020202020204" pitchFamily="34" charset="0"/>
            </a:endParaRPr>
          </a:p>
          <a:p>
            <a:pPr marR="0" lvl="0" fontAlgn="auto">
              <a:lnSpc>
                <a:spcPct val="110000"/>
              </a:lnSpc>
              <a:spcAft>
                <a:spcPts val="0"/>
              </a:spcAft>
              <a:buClrTx/>
              <a:buSzTx/>
              <a:buFont typeface="Corbel" panose="020B0503020204020204" pitchFamily="34" charset="0"/>
              <a:tabLst/>
              <a:defRPr/>
            </a:pPr>
            <a:endParaRPr lang="en-US" dirty="0">
              <a:latin typeface="Arial" panose="020B0604020202020204" pitchFamily="34" charset="0"/>
              <a:cs typeface="Arial" panose="020B0604020202020204" pitchFamily="34" charset="0"/>
            </a:endParaRPr>
          </a:p>
          <a:p>
            <a:pPr marR="0" lvl="0" fontAlgn="auto">
              <a:lnSpc>
                <a:spcPct val="110000"/>
              </a:lnSpc>
              <a:spcAft>
                <a:spcPts val="0"/>
              </a:spcAft>
              <a:buClrTx/>
              <a:buSzTx/>
              <a:buFont typeface="Corbel" panose="020B0503020204020204" pitchFamily="34" charset="0"/>
              <a:tabLst/>
              <a:defRPr/>
            </a:pPr>
            <a:r>
              <a:rPr kumimoji="0" lang="en-US" b="1" i="0" u="none" strike="noStrike" cap="none" normalizeH="0" noProof="0" dirty="0">
                <a:ln>
                  <a:noFill/>
                </a:ln>
                <a:effectLst/>
                <a:uLnTx/>
                <a:uFillTx/>
                <a:latin typeface="Arial" panose="020B0604020202020204" pitchFamily="34" charset="0"/>
                <a:cs typeface="Arial" panose="020B0604020202020204" pitchFamily="34" charset="0"/>
              </a:rPr>
              <a:t>Urban Tree Grant &amp; Blitz Project, Carole Barth</a:t>
            </a:r>
          </a:p>
          <a:p>
            <a:pPr marR="0" lvl="0" fontAlgn="auto">
              <a:lnSpc>
                <a:spcPct val="110000"/>
              </a:lnSpc>
              <a:spcAft>
                <a:spcPts val="0"/>
              </a:spcAft>
              <a:buClrTx/>
              <a:buSzTx/>
              <a:buFont typeface="Corbel" panose="020B0503020204020204" pitchFamily="34" charset="0"/>
              <a:tabLst/>
              <a:defRPr/>
            </a:pPr>
            <a:r>
              <a:rPr lang="en-US" dirty="0">
                <a:latin typeface="Arial" panose="020B0604020202020204" pitchFamily="34" charset="0"/>
                <a:cs typeface="Arial" panose="020B0604020202020204" pitchFamily="34" charset="0"/>
              </a:rPr>
              <a:t>Following up with PG County Department of the Environment</a:t>
            </a:r>
          </a:p>
          <a:p>
            <a:pPr marR="0" lvl="0" fontAlgn="auto">
              <a:lnSpc>
                <a:spcPct val="110000"/>
              </a:lnSpc>
              <a:spcAft>
                <a:spcPts val="0"/>
              </a:spcAft>
              <a:buClrTx/>
              <a:buSzTx/>
              <a:buFont typeface="Corbel" panose="020B0503020204020204" pitchFamily="34" charset="0"/>
              <a:tabLst/>
              <a:defRPr/>
            </a:pPr>
            <a:endParaRPr kumimoji="0" lang="en-US" i="0" u="none" strike="noStrike" cap="none" normalizeH="0" noProof="0" dirty="0">
              <a:ln>
                <a:noFill/>
              </a:ln>
              <a:effectLst/>
              <a:uLnTx/>
              <a:uFillTx/>
              <a:latin typeface="Arial" panose="020B0604020202020204" pitchFamily="34" charset="0"/>
              <a:cs typeface="Arial" panose="020B0604020202020204" pitchFamily="34" charset="0"/>
            </a:endParaRPr>
          </a:p>
          <a:p>
            <a:pPr marR="0" lvl="0" fontAlgn="auto">
              <a:lnSpc>
                <a:spcPct val="110000"/>
              </a:lnSpc>
              <a:spcAft>
                <a:spcPts val="0"/>
              </a:spcAft>
              <a:buClrTx/>
              <a:buSzTx/>
              <a:buFont typeface="Corbel" panose="020B0503020204020204" pitchFamily="34" charset="0"/>
              <a:tabLst/>
              <a:defRPr/>
            </a:pPr>
            <a:r>
              <a:rPr kumimoji="0" lang="en-US" b="1" i="0" u="none" strike="noStrike" cap="none" normalizeH="0" noProof="0" dirty="0">
                <a:ln>
                  <a:noFill/>
                </a:ln>
                <a:effectLst/>
                <a:uLnTx/>
                <a:uFillTx/>
                <a:latin typeface="Arial" panose="020B0604020202020204" pitchFamily="34" charset="0"/>
                <a:cs typeface="Arial" panose="020B0604020202020204" pitchFamily="34" charset="0"/>
              </a:rPr>
              <a:t>NW Branch of the Anacostia River (dis)coloration, Brad Metzger</a:t>
            </a:r>
          </a:p>
          <a:p>
            <a:pPr marR="0" lvl="0" fontAlgn="auto">
              <a:lnSpc>
                <a:spcPct val="110000"/>
              </a:lnSpc>
              <a:spcAft>
                <a:spcPts val="0"/>
              </a:spcAft>
              <a:buClrTx/>
              <a:buSzTx/>
              <a:buFont typeface="Corbel" panose="020B0503020204020204" pitchFamily="34" charset="0"/>
              <a:tabLst/>
              <a:defRPr/>
            </a:pPr>
            <a:r>
              <a:rPr kumimoji="0" lang="en-US" i="0" u="none" strike="noStrike" cap="none" normalizeH="0" noProof="0" dirty="0">
                <a:ln>
                  <a:noFill/>
                </a:ln>
                <a:effectLst/>
                <a:uLnTx/>
                <a:uFillTx/>
                <a:latin typeface="Arial" panose="020B0604020202020204" pitchFamily="34" charset="0"/>
                <a:cs typeface="Arial" panose="020B0604020202020204" pitchFamily="34" charset="0"/>
              </a:rPr>
              <a:t>Contacted Water and Science Administration, Maryland Department of the Environment</a:t>
            </a:r>
          </a:p>
        </p:txBody>
      </p:sp>
    </p:spTree>
    <p:extLst>
      <p:ext uri="{BB962C8B-B14F-4D97-AF65-F5344CB8AC3E}">
        <p14:creationId xmlns:p14="http://schemas.microsoft.com/office/powerpoint/2010/main" val="4060747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3" name="Rectangle 4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9" name="Freeform: Shape 48">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A picture containing logo, graphics, font, text&#10;&#10;Description automatically generated">
            <a:extLst>
              <a:ext uri="{FF2B5EF4-FFF2-40B4-BE49-F238E27FC236}">
                <a16:creationId xmlns:a16="http://schemas.microsoft.com/office/drawing/2014/main" id="{660D1E59-5440-46EA-9926-689F8CA93D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061" r="16973"/>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2" name="Title 1">
            <a:extLst>
              <a:ext uri="{FF2B5EF4-FFF2-40B4-BE49-F238E27FC236}">
                <a16:creationId xmlns:a16="http://schemas.microsoft.com/office/drawing/2014/main" id="{3DA16D61-C7A4-73E1-63B1-05A01717FEFA}"/>
              </a:ext>
            </a:extLst>
          </p:cNvPr>
          <p:cNvSpPr>
            <a:spLocks noGrp="1"/>
          </p:cNvSpPr>
          <p:nvPr>
            <p:ph type="title"/>
          </p:nvPr>
        </p:nvSpPr>
        <p:spPr>
          <a:xfrm>
            <a:off x="140823" y="918005"/>
            <a:ext cx="7442521" cy="3066706"/>
          </a:xfrm>
        </p:spPr>
        <p:txBody>
          <a:bodyPr vert="horz" lIns="109728" tIns="109728" rIns="109728" bIns="91440" rtlCol="0" anchor="b">
            <a:normAutofit/>
          </a:bodyPr>
          <a:lstStyle/>
          <a:p>
            <a:pPr>
              <a:lnSpc>
                <a:spcPct val="110000"/>
              </a:lnSpc>
            </a:pPr>
            <a:r>
              <a:rPr lang="en-US" sz="4200" dirty="0">
                <a:solidFill>
                  <a:schemeClr val="tx1">
                    <a:lumMod val="85000"/>
                    <a:lumOff val="15000"/>
                  </a:schemeClr>
                </a:solidFill>
              </a:rPr>
              <a:t>Sustainable Brentwood Green Team Tree Committee </a:t>
            </a:r>
          </a:p>
        </p:txBody>
      </p:sp>
    </p:spTree>
    <p:extLst>
      <p:ext uri="{BB962C8B-B14F-4D97-AF65-F5344CB8AC3E}">
        <p14:creationId xmlns:p14="http://schemas.microsoft.com/office/powerpoint/2010/main" val="3658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group of people in a garden">
            <a:extLst>
              <a:ext uri="{FF2B5EF4-FFF2-40B4-BE49-F238E27FC236}">
                <a16:creationId xmlns:a16="http://schemas.microsoft.com/office/drawing/2014/main" id="{42532E59-4296-90F4-CF9D-C275295CA04E}"/>
              </a:ext>
            </a:extLst>
          </p:cNvPr>
          <p:cNvPicPr>
            <a:picLocks noChangeAspect="1"/>
          </p:cNvPicPr>
          <p:nvPr/>
        </p:nvPicPr>
        <p:blipFill rotWithShape="1">
          <a:blip r:embed="rId2">
            <a:extLst>
              <a:ext uri="{28A0092B-C50C-407E-A947-70E740481C1C}">
                <a14:useLocalDpi xmlns:a14="http://schemas.microsoft.com/office/drawing/2010/main" val="0"/>
              </a:ext>
            </a:extLst>
          </a:blip>
          <a:srcRect t="7125" r="-1" b="9568"/>
          <a:stretch/>
        </p:blipFill>
        <p:spPr>
          <a:xfrm>
            <a:off x="20" y="-1"/>
            <a:ext cx="3604040" cy="2251810"/>
          </a:xfrm>
          <a:prstGeom prst="rect">
            <a:avLst/>
          </a:prstGeom>
        </p:spPr>
      </p:pic>
      <p:pic>
        <p:nvPicPr>
          <p:cNvPr id="19" name="Picture 18" descr="A group of people standing in a yard&#10;&#10;Description automatically generated with medium confidence">
            <a:extLst>
              <a:ext uri="{FF2B5EF4-FFF2-40B4-BE49-F238E27FC236}">
                <a16:creationId xmlns:a16="http://schemas.microsoft.com/office/drawing/2014/main" id="{DD1005FB-ACB0-D988-7246-B7DE185AFF40}"/>
              </a:ext>
            </a:extLst>
          </p:cNvPr>
          <p:cNvPicPr>
            <a:picLocks noChangeAspect="1"/>
          </p:cNvPicPr>
          <p:nvPr/>
        </p:nvPicPr>
        <p:blipFill rotWithShape="1">
          <a:blip r:embed="rId3">
            <a:extLst>
              <a:ext uri="{28A0092B-C50C-407E-A947-70E740481C1C}">
                <a14:useLocalDpi xmlns:a14="http://schemas.microsoft.com/office/drawing/2010/main" val="0"/>
              </a:ext>
            </a:extLst>
          </a:blip>
          <a:srcRect t="5734" r="-1" b="10958"/>
          <a:stretch/>
        </p:blipFill>
        <p:spPr>
          <a:xfrm>
            <a:off x="20" y="4613843"/>
            <a:ext cx="3604040" cy="2251810"/>
          </a:xfrm>
          <a:custGeom>
            <a:avLst/>
            <a:gdLst/>
            <a:ahLst/>
            <a:cxnLst/>
            <a:rect l="l" t="t" r="r" b="b"/>
            <a:pathLst>
              <a:path w="3604060" h="6858000">
                <a:moveTo>
                  <a:pt x="0" y="0"/>
                </a:moveTo>
                <a:lnTo>
                  <a:pt x="3604060" y="0"/>
                </a:lnTo>
                <a:lnTo>
                  <a:pt x="3604060" y="6858000"/>
                </a:lnTo>
                <a:lnTo>
                  <a:pt x="0" y="6858000"/>
                </a:lnTo>
                <a:close/>
              </a:path>
            </a:pathLst>
          </a:custGeom>
        </p:spPr>
      </p:pic>
      <p:pic>
        <p:nvPicPr>
          <p:cNvPr id="9" name="Picture 8" descr="A plant next to a fence&#10;&#10;Description automatically generated with low confidence">
            <a:extLst>
              <a:ext uri="{FF2B5EF4-FFF2-40B4-BE49-F238E27FC236}">
                <a16:creationId xmlns:a16="http://schemas.microsoft.com/office/drawing/2014/main" id="{79194DED-35EE-9155-3CA4-97BFCA862F08}"/>
              </a:ext>
            </a:extLst>
          </p:cNvPr>
          <p:cNvPicPr>
            <a:picLocks noChangeAspect="1"/>
          </p:cNvPicPr>
          <p:nvPr/>
        </p:nvPicPr>
        <p:blipFill rotWithShape="1">
          <a:blip r:embed="rId4">
            <a:extLst>
              <a:ext uri="{28A0092B-C50C-407E-A947-70E740481C1C}">
                <a14:useLocalDpi xmlns:a14="http://schemas.microsoft.com/office/drawing/2010/main" val="0"/>
              </a:ext>
            </a:extLst>
          </a:blip>
          <a:srcRect t="5221" r="-2" b="11051"/>
          <a:stretch/>
        </p:blipFill>
        <p:spPr>
          <a:xfrm>
            <a:off x="3649780" y="-1"/>
            <a:ext cx="6143205" cy="6858000"/>
          </a:xfrm>
          <a:custGeom>
            <a:avLst/>
            <a:gdLst/>
            <a:ahLst/>
            <a:cxnLst/>
            <a:rect l="l" t="t" r="r" b="b"/>
            <a:pathLst>
              <a:path w="6105573" h="6858000">
                <a:moveTo>
                  <a:pt x="0" y="0"/>
                </a:moveTo>
                <a:lnTo>
                  <a:pt x="5225842" y="0"/>
                </a:lnTo>
                <a:lnTo>
                  <a:pt x="5203718" y="14997"/>
                </a:lnTo>
                <a:cubicBezTo>
                  <a:pt x="4176555" y="754641"/>
                  <a:pt x="3602819" y="2093192"/>
                  <a:pt x="3602819" y="3621656"/>
                </a:cubicBezTo>
                <a:cubicBezTo>
                  <a:pt x="3602819" y="4969131"/>
                  <a:pt x="4531544" y="5602839"/>
                  <a:pt x="5477169" y="6374814"/>
                </a:cubicBezTo>
                <a:cubicBezTo>
                  <a:pt x="5649372" y="6515397"/>
                  <a:pt x="5819999" y="6653108"/>
                  <a:pt x="5993817" y="6780599"/>
                </a:cubicBezTo>
                <a:lnTo>
                  <a:pt x="6105573" y="6858000"/>
                </a:lnTo>
                <a:lnTo>
                  <a:pt x="0" y="6858000"/>
                </a:lnTo>
                <a:close/>
              </a:path>
            </a:pathLst>
          </a:custGeom>
        </p:spPr>
      </p:pic>
      <p:sp>
        <p:nvSpPr>
          <p:cNvPr id="70" name="Freeform: Shape 69">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72" name="Freeform: Shape 71">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93592" y="0"/>
            <a:ext cx="4998409"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7873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group of people walking in a yard&#10;&#10;Description automatically generated with medium confidence">
            <a:extLst>
              <a:ext uri="{FF2B5EF4-FFF2-40B4-BE49-F238E27FC236}">
                <a16:creationId xmlns:a16="http://schemas.microsoft.com/office/drawing/2014/main" id="{EED05A38-CE41-5A7F-8030-53894A8F7218}"/>
              </a:ext>
            </a:extLst>
          </p:cNvPr>
          <p:cNvPicPr>
            <a:picLocks noChangeAspect="1"/>
          </p:cNvPicPr>
          <p:nvPr/>
        </p:nvPicPr>
        <p:blipFill rotWithShape="1">
          <a:blip r:embed="rId5">
            <a:extLst>
              <a:ext uri="{28A0092B-C50C-407E-A947-70E740481C1C}">
                <a14:useLocalDpi xmlns:a14="http://schemas.microsoft.com/office/drawing/2010/main" val="0"/>
              </a:ext>
            </a:extLst>
          </a:blip>
          <a:srcRect t="15965" r="-1" b="-1"/>
          <a:stretch/>
        </p:blipFill>
        <p:spPr>
          <a:xfrm>
            <a:off x="20" y="2294348"/>
            <a:ext cx="3604040" cy="2271489"/>
          </a:xfrm>
          <a:prstGeom prst="rect">
            <a:avLst/>
          </a:prstGeom>
        </p:spPr>
      </p:pic>
      <p:sp>
        <p:nvSpPr>
          <p:cNvPr id="3" name="Content Placeholder 2">
            <a:extLst>
              <a:ext uri="{FF2B5EF4-FFF2-40B4-BE49-F238E27FC236}">
                <a16:creationId xmlns:a16="http://schemas.microsoft.com/office/drawing/2014/main" id="{C55B9BAF-6BDB-2851-52D1-8C4D1B75B08F}"/>
              </a:ext>
            </a:extLst>
          </p:cNvPr>
          <p:cNvSpPr>
            <a:spLocks noGrp="1"/>
          </p:cNvSpPr>
          <p:nvPr>
            <p:ph idx="1"/>
          </p:nvPr>
        </p:nvSpPr>
        <p:spPr>
          <a:xfrm>
            <a:off x="7546694" y="1491839"/>
            <a:ext cx="4462264" cy="4247909"/>
          </a:xfrm>
        </p:spPr>
        <p:txBody>
          <a:bodyPr>
            <a:normAutofit/>
          </a:bodyPr>
          <a:lstStyle/>
          <a:p>
            <a:pPr marL="0" marR="0" lvl="0" indent="0"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Brentwood Native Plant Garden Tour</a:t>
            </a:r>
          </a:p>
          <a:p>
            <a:pPr marR="0" lvl="0" defTabSz="914400" rtl="0" eaLnBrk="1" fontAlgn="auto" latinLnBrk="0" hangingPunct="1">
              <a:lnSpc>
                <a:spcPct val="130000"/>
              </a:lnSpc>
              <a:spcBef>
                <a:spcPts val="0"/>
              </a:spcBef>
              <a:spcAft>
                <a:spcPts val="0"/>
              </a:spcAft>
              <a:buClrTx/>
              <a:buSzTx/>
              <a:tabLst/>
              <a:defRPr/>
            </a:pPr>
            <a:r>
              <a:rPr lang="en-US" sz="1600" kern="100" spc="0" dirty="0">
                <a:solidFill>
                  <a:schemeClr val="tx1"/>
                </a:solidFill>
                <a:latin typeface="Arial" panose="020B0604020202020204" pitchFamily="34" charset="0"/>
                <a:ea typeface="Calibri" panose="020F0502020204030204" pitchFamily="34" charset="0"/>
                <a:cs typeface="Arial" panose="020B0604020202020204" pitchFamily="34" charset="0"/>
              </a:rPr>
              <a:t>Residents from Brentwood, Mt Rainier and Cottage City toured the park at </a:t>
            </a:r>
            <a:r>
              <a:rPr kumimoji="0" lang="en-US" sz="1600"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Upshur &amp; 34th Street and a few homeowner gardens and learned about:</a:t>
            </a:r>
          </a:p>
          <a:p>
            <a:pPr marL="285750" lvl="1" indent="-285750">
              <a:lnSpc>
                <a:spcPct val="130000"/>
              </a:lnSpc>
              <a:spcBef>
                <a:spcPts val="0"/>
              </a:spcBef>
              <a:buFont typeface="Arial" panose="020B0604020202020204" pitchFamily="34" charset="0"/>
              <a:buChar char="•"/>
              <a:defRPr/>
            </a:pPr>
            <a:endPar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lvl="1" indent="-285750">
              <a:lnSpc>
                <a:spcPct val="130000"/>
              </a:lnSpc>
              <a:spcBef>
                <a:spcPts val="0"/>
              </a:spcBef>
              <a:buFont typeface="Arial" panose="020B0604020202020204" pitchFamily="34" charset="0"/>
              <a:buChar char="•"/>
              <a:defRPr/>
            </a:pPr>
            <a:r>
              <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rPr>
              <a:t>T</a:t>
            </a:r>
            <a:r>
              <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urning a yard from grass to native garden</a:t>
            </a:r>
            <a:endPar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lvl="1" indent="-285750">
              <a:lnSpc>
                <a:spcPct val="130000"/>
              </a:lnSpc>
              <a:spcBef>
                <a:spcPts val="0"/>
              </a:spcBef>
              <a:buFont typeface="Arial" panose="020B0604020202020204" pitchFamily="34" charset="0"/>
              <a:buChar char="•"/>
              <a:defRPr/>
            </a:pPr>
            <a:r>
              <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rPr>
              <a:t>B</a:t>
            </a:r>
            <a:r>
              <a:rPr kumimoji="0" lang="en-US" b="0" i="0" u="none" strike="noStrike" kern="100" cap="none" spc="0" normalizeH="0" baseline="0" noProof="0" dirty="0" err="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utterfly</a:t>
            </a:r>
            <a:r>
              <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host plants</a:t>
            </a:r>
            <a:endPar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lvl="1" indent="-285750">
              <a:lnSpc>
                <a:spcPct val="130000"/>
              </a:lnSpc>
              <a:spcBef>
                <a:spcPts val="0"/>
              </a:spcBef>
              <a:buFont typeface="Arial" panose="020B0604020202020204" pitchFamily="34" charset="0"/>
              <a:buChar char="•"/>
              <a:defRPr/>
            </a:pPr>
            <a:r>
              <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rPr>
              <a:t>W</a:t>
            </a:r>
            <a:r>
              <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hat’s that plant </a:t>
            </a:r>
            <a:r>
              <a:rPr kumimoji="0" lang="en-US" b="0" i="1"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really</a:t>
            </a:r>
            <a:r>
              <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look like and do?</a:t>
            </a:r>
          </a:p>
        </p:txBody>
      </p:sp>
    </p:spTree>
    <p:extLst>
      <p:ext uri="{BB962C8B-B14F-4D97-AF65-F5344CB8AC3E}">
        <p14:creationId xmlns:p14="http://schemas.microsoft.com/office/powerpoint/2010/main" val="3894541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9A59EB7-8ECD-F15B-25FF-5751FF58D841}"/>
              </a:ext>
            </a:extLst>
          </p:cNvPr>
          <p:cNvSpPr>
            <a:spLocks noGrp="1"/>
          </p:cNvSpPr>
          <p:nvPr>
            <p:ph type="title"/>
          </p:nvPr>
        </p:nvSpPr>
        <p:spPr>
          <a:xfrm>
            <a:off x="349409" y="204537"/>
            <a:ext cx="5368525" cy="564084"/>
          </a:xfrm>
        </p:spPr>
        <p:txBody>
          <a:bodyPr vert="horz" lIns="109728" tIns="109728" rIns="109728" bIns="91440" rtlCol="0" anchor="b">
            <a:normAutofit fontScale="90000"/>
          </a:bodyPr>
          <a:lstStyle/>
          <a:p>
            <a:r>
              <a:rPr lang="en-US" dirty="0">
                <a:latin typeface="Arial" panose="020B0604020202020204" pitchFamily="34" charset="0"/>
                <a:cs typeface="Arial" panose="020B0604020202020204" pitchFamily="34" charset="0"/>
              </a:rPr>
              <a:t>Events</a:t>
            </a:r>
          </a:p>
        </p:txBody>
      </p:sp>
      <p:sp>
        <p:nvSpPr>
          <p:cNvPr id="37" name="Freeform: Shape 36">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73906" y="0"/>
            <a:ext cx="511809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2860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21429"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9" name="Picture 8" descr="A picture containing text, graphic design, poster, screenshot&#10;&#10;Description automatically generated">
            <a:extLst>
              <a:ext uri="{FF2B5EF4-FFF2-40B4-BE49-F238E27FC236}">
                <a16:creationId xmlns:a16="http://schemas.microsoft.com/office/drawing/2014/main" id="{0806E73E-D7A4-8776-36AC-57F93964BC9B}"/>
              </a:ext>
            </a:extLst>
          </p:cNvPr>
          <p:cNvPicPr>
            <a:picLocks noChangeAspect="1"/>
          </p:cNvPicPr>
          <p:nvPr/>
        </p:nvPicPr>
        <p:blipFill rotWithShape="1">
          <a:blip r:embed="rId2">
            <a:extLst>
              <a:ext uri="{28A0092B-C50C-407E-A947-70E740481C1C}">
                <a14:useLocalDpi xmlns:a14="http://schemas.microsoft.com/office/drawing/2010/main" val="0"/>
              </a:ext>
            </a:extLst>
          </a:blip>
          <a:srcRect t="22248" r="1" b="22736"/>
          <a:stretch/>
        </p:blipFill>
        <p:spPr>
          <a:xfrm>
            <a:off x="7293798" y="10"/>
            <a:ext cx="4898203" cy="3488426"/>
          </a:xfrm>
          <a:custGeom>
            <a:avLst/>
            <a:gdLst/>
            <a:ahLst/>
            <a:cxnLst/>
            <a:rect l="l" t="t" r="r" b="b"/>
            <a:pathLst>
              <a:path w="4898203" h="3470148">
                <a:moveTo>
                  <a:pt x="1619455" y="0"/>
                </a:moveTo>
                <a:lnTo>
                  <a:pt x="2712688" y="0"/>
                </a:lnTo>
                <a:lnTo>
                  <a:pt x="3492854" y="0"/>
                </a:lnTo>
                <a:lnTo>
                  <a:pt x="4540916" y="0"/>
                </a:lnTo>
                <a:lnTo>
                  <a:pt x="4707219" y="0"/>
                </a:lnTo>
                <a:lnTo>
                  <a:pt x="4898203" y="0"/>
                </a:lnTo>
                <a:lnTo>
                  <a:pt x="4898203" y="3470148"/>
                </a:lnTo>
                <a:lnTo>
                  <a:pt x="0" y="3470148"/>
                </a:lnTo>
                <a:lnTo>
                  <a:pt x="3126" y="3337395"/>
                </a:lnTo>
                <a:cubicBezTo>
                  <a:pt x="69921" y="1928213"/>
                  <a:pt x="634366" y="708413"/>
                  <a:pt x="1597331" y="14997"/>
                </a:cubicBezTo>
                <a:close/>
              </a:path>
            </a:pathLst>
          </a:custGeom>
        </p:spPr>
      </p:pic>
      <p:pic>
        <p:nvPicPr>
          <p:cNvPr id="6" name="Picture 5" descr="A poster for a green team tree committee&#10;&#10;Description automatically generated with low confidence">
            <a:extLst>
              <a:ext uri="{FF2B5EF4-FFF2-40B4-BE49-F238E27FC236}">
                <a16:creationId xmlns:a16="http://schemas.microsoft.com/office/drawing/2014/main" id="{76245CA5-0F02-960E-BAED-0DA67FDECB0C}"/>
              </a:ext>
            </a:extLst>
          </p:cNvPr>
          <p:cNvPicPr>
            <a:picLocks noChangeAspect="1"/>
          </p:cNvPicPr>
          <p:nvPr/>
        </p:nvPicPr>
        <p:blipFill rotWithShape="1">
          <a:blip r:embed="rId3">
            <a:extLst>
              <a:ext uri="{28A0092B-C50C-407E-A947-70E740481C1C}">
                <a14:useLocalDpi xmlns:a14="http://schemas.microsoft.com/office/drawing/2010/main" val="0"/>
              </a:ext>
            </a:extLst>
          </a:blip>
          <a:srcRect t="25083" r="-2" b="22533"/>
          <a:stretch/>
        </p:blipFill>
        <p:spPr>
          <a:xfrm>
            <a:off x="7290230" y="3534156"/>
            <a:ext cx="4901771" cy="3323844"/>
          </a:xfrm>
          <a:custGeom>
            <a:avLst/>
            <a:gdLst/>
            <a:ahLst/>
            <a:cxnLst/>
            <a:rect l="l" t="t" r="r" b="b"/>
            <a:pathLst>
              <a:path w="4901771" h="3305556">
                <a:moveTo>
                  <a:pt x="1630" y="0"/>
                </a:moveTo>
                <a:lnTo>
                  <a:pt x="4901771" y="0"/>
                </a:lnTo>
                <a:lnTo>
                  <a:pt x="4901771" y="3305556"/>
                </a:lnTo>
                <a:lnTo>
                  <a:pt x="4710787" y="3305556"/>
                </a:lnTo>
                <a:lnTo>
                  <a:pt x="4544484" y="3305556"/>
                </a:lnTo>
                <a:lnTo>
                  <a:pt x="3496422" y="3305556"/>
                </a:lnTo>
                <a:lnTo>
                  <a:pt x="2716256" y="3305556"/>
                </a:lnTo>
                <a:lnTo>
                  <a:pt x="2502754" y="3305556"/>
                </a:lnTo>
                <a:lnTo>
                  <a:pt x="2390998" y="3228155"/>
                </a:lnTo>
                <a:cubicBezTo>
                  <a:pt x="2217180" y="3100664"/>
                  <a:pt x="2046553" y="2962953"/>
                  <a:pt x="1874350" y="2822370"/>
                </a:cubicBezTo>
                <a:cubicBezTo>
                  <a:pt x="928725" y="2050395"/>
                  <a:pt x="0" y="1416687"/>
                  <a:pt x="0" y="69212"/>
                </a:cubicBezTo>
                <a:close/>
              </a:path>
            </a:pathLst>
          </a:custGeom>
        </p:spPr>
      </p:pic>
      <p:sp>
        <p:nvSpPr>
          <p:cNvPr id="5" name="TextBox 4">
            <a:extLst>
              <a:ext uri="{FF2B5EF4-FFF2-40B4-BE49-F238E27FC236}">
                <a16:creationId xmlns:a16="http://schemas.microsoft.com/office/drawing/2014/main" id="{0E1D88D3-A903-F352-69AA-89598EB321F7}"/>
              </a:ext>
            </a:extLst>
          </p:cNvPr>
          <p:cNvSpPr txBox="1"/>
          <p:nvPr/>
        </p:nvSpPr>
        <p:spPr>
          <a:xfrm>
            <a:off x="316395" y="893134"/>
            <a:ext cx="6312210" cy="5760329"/>
          </a:xfrm>
          <a:prstGeom prst="rect">
            <a:avLst/>
          </a:prstGeom>
        </p:spPr>
        <p:txBody>
          <a:bodyPr vert="horz" lIns="109728" tIns="109728" rIns="109728" bIns="91440" rtlCol="0">
            <a:normAutofit/>
          </a:bodyPr>
          <a:lstStyle/>
          <a:p>
            <a:pPr marR="0" lvl="0" indent="0" fontAlgn="auto">
              <a:lnSpc>
                <a:spcPct val="130000"/>
              </a:lnSpc>
              <a:spcAft>
                <a:spcPts val="0"/>
              </a:spcAft>
              <a:buClrTx/>
              <a:buSzTx/>
              <a:buFont typeface="Corbel" panose="020B0503020204020204" pitchFamily="34" charset="0"/>
              <a:buNone/>
              <a:tabLst/>
              <a:defRPr/>
            </a:pPr>
            <a:r>
              <a:rPr kumimoji="0" lang="en-US" sz="1600" b="1" i="0" u="none" strike="noStrike" cap="none" normalizeH="0" noProof="0" dirty="0">
                <a:ln>
                  <a:noFill/>
                </a:ln>
                <a:effectLst/>
                <a:uLnTx/>
                <a:uFillTx/>
                <a:latin typeface="Arial" panose="020B0604020202020204" pitchFamily="34" charset="0"/>
                <a:cs typeface="Arial" panose="020B0604020202020204" pitchFamily="34" charset="0"/>
              </a:rPr>
              <a:t>6/3 Brentwood Day</a:t>
            </a:r>
          </a:p>
          <a:p>
            <a:pPr marR="0" lvl="0" indent="0" fontAlgn="auto">
              <a:lnSpc>
                <a:spcPct val="130000"/>
              </a:lnSpc>
              <a:spcAft>
                <a:spcPts val="0"/>
              </a:spcAft>
              <a:buClrTx/>
              <a:buSzTx/>
              <a:buFont typeface="Corbel" panose="020B0503020204020204" pitchFamily="34" charset="0"/>
              <a:buNone/>
              <a:tabLst/>
              <a:defRPr/>
            </a:pPr>
            <a:r>
              <a:rPr kumimoji="0" lang="en-US" sz="1600" b="0" i="0" u="none" strike="noStrike" cap="none" normalizeH="0" noProof="0" dirty="0">
                <a:ln>
                  <a:noFill/>
                </a:ln>
                <a:effectLst/>
                <a:uLnTx/>
                <a:uFillTx/>
                <a:latin typeface="Arial" panose="020B0604020202020204" pitchFamily="34" charset="0"/>
                <a:cs typeface="Arial" panose="020B0604020202020204" pitchFamily="34" charset="0"/>
              </a:rPr>
              <a:t>The Sustainable Brentwood Green Team Tree Committee and Brentwood Native Plant Network table with plants from Chesapeake Natives, butterfly outdoor learning, activities for kids and information for families from NIH and Pollinator.org</a:t>
            </a:r>
          </a:p>
          <a:p>
            <a:pPr marR="0" lvl="0" indent="0" fontAlgn="auto">
              <a:lnSpc>
                <a:spcPct val="130000"/>
              </a:lnSpc>
              <a:spcAft>
                <a:spcPts val="0"/>
              </a:spcAft>
              <a:buClrTx/>
              <a:buSzTx/>
              <a:buFont typeface="Corbel" panose="020B0503020204020204" pitchFamily="34" charset="0"/>
              <a:buNone/>
              <a:tabLst/>
              <a:defRPr/>
            </a:pPr>
            <a:endParaRPr kumimoji="0" lang="en-US" sz="1600" b="0" i="0" u="none" strike="noStrike" cap="none" normalizeH="0" noProof="0" dirty="0">
              <a:ln>
                <a:noFill/>
              </a:ln>
              <a:effectLst/>
              <a:uLnTx/>
              <a:uFillTx/>
              <a:latin typeface="Arial" panose="020B0604020202020204" pitchFamily="34" charset="0"/>
              <a:cs typeface="Arial" panose="020B0604020202020204" pitchFamily="34" charset="0"/>
            </a:endParaRPr>
          </a:p>
          <a:p>
            <a:pPr marR="0" lvl="0" indent="0" fontAlgn="auto">
              <a:lnSpc>
                <a:spcPct val="130000"/>
              </a:lnSpc>
              <a:spcAft>
                <a:spcPts val="0"/>
              </a:spcAft>
              <a:buClrTx/>
              <a:buSzTx/>
              <a:buFont typeface="Corbel" panose="020B0503020204020204" pitchFamily="34" charset="0"/>
              <a:buNone/>
              <a:tabLst/>
              <a:defRPr/>
            </a:pPr>
            <a:endParaRPr kumimoji="0" lang="en-US" sz="1600" b="0" i="0" u="none" strike="noStrike" cap="none" normalizeH="0" noProof="0" dirty="0">
              <a:ln>
                <a:noFill/>
              </a:ln>
              <a:effectLst/>
              <a:uLnTx/>
              <a:uFillTx/>
              <a:latin typeface="Arial" panose="020B0604020202020204" pitchFamily="34" charset="0"/>
              <a:cs typeface="Arial" panose="020B0604020202020204" pitchFamily="34" charset="0"/>
            </a:endParaRPr>
          </a:p>
          <a:p>
            <a:pPr marR="0" lvl="0" indent="0" fontAlgn="auto">
              <a:lnSpc>
                <a:spcPct val="130000"/>
              </a:lnSpc>
              <a:spcAft>
                <a:spcPts val="0"/>
              </a:spcAft>
              <a:buClrTx/>
              <a:buSzTx/>
              <a:buFont typeface="Corbel" panose="020B0503020204020204" pitchFamily="34" charset="0"/>
              <a:buNone/>
              <a:tabLst/>
              <a:defRPr/>
            </a:pPr>
            <a:r>
              <a:rPr kumimoji="0" lang="en-US" sz="1600" b="1" i="0" u="none" strike="noStrike" cap="none" normalizeH="0" noProof="0" dirty="0">
                <a:ln>
                  <a:noFill/>
                </a:ln>
                <a:effectLst/>
                <a:uLnTx/>
                <a:uFillTx/>
                <a:latin typeface="Arial" panose="020B0604020202020204" pitchFamily="34" charset="0"/>
                <a:cs typeface="Arial" panose="020B0604020202020204" pitchFamily="34" charset="0"/>
              </a:rPr>
              <a:t>6/17 at 9AM Sustainable Brentwood Green Team Tree Committee community gathering</a:t>
            </a:r>
          </a:p>
          <a:p>
            <a:pPr marR="0" lvl="0" indent="0" fontAlgn="auto">
              <a:lnSpc>
                <a:spcPct val="130000"/>
              </a:lnSpc>
              <a:spcAft>
                <a:spcPts val="0"/>
              </a:spcAft>
              <a:buClrTx/>
              <a:buSzTx/>
              <a:buFont typeface="Corbel" panose="020B0503020204020204" pitchFamily="34" charset="0"/>
              <a:buNone/>
              <a:tabLst/>
              <a:defRPr/>
            </a:pPr>
            <a:r>
              <a:rPr kumimoji="0" lang="en-US" sz="1600" b="0" i="0" u="none" strike="noStrike" cap="none" normalizeH="0" noProof="0" dirty="0">
                <a:ln>
                  <a:noFill/>
                </a:ln>
                <a:effectLst/>
                <a:uLnTx/>
                <a:uFillTx/>
                <a:latin typeface="Arial" panose="020B0604020202020204" pitchFamily="34" charset="0"/>
                <a:cs typeface="Arial" panose="020B0604020202020204" pitchFamily="34" charset="0"/>
              </a:rPr>
              <a:t>Meet at Town Hall 4300 39th Place</a:t>
            </a:r>
          </a:p>
          <a:p>
            <a:pPr marR="0" lvl="0" indent="0" fontAlgn="auto">
              <a:lnSpc>
                <a:spcPct val="130000"/>
              </a:lnSpc>
              <a:spcAft>
                <a:spcPts val="0"/>
              </a:spcAft>
              <a:buClrTx/>
              <a:buSzTx/>
              <a:buFont typeface="Corbel" panose="020B0503020204020204" pitchFamily="34" charset="0"/>
              <a:buNone/>
              <a:tabLst/>
              <a:defRPr/>
            </a:pPr>
            <a:r>
              <a:rPr kumimoji="0" lang="en-US" sz="1600" b="0" i="0" u="none" strike="noStrike" cap="none" normalizeH="0" noProof="0" dirty="0">
                <a:ln>
                  <a:noFill/>
                </a:ln>
                <a:effectLst/>
                <a:uLnTx/>
                <a:uFillTx/>
                <a:latin typeface="Arial" panose="020B0604020202020204" pitchFamily="34" charset="0"/>
                <a:cs typeface="Arial" panose="020B0604020202020204" pitchFamily="34" charset="0"/>
              </a:rPr>
              <a:t>Family-friendly with snacks &amp; coffee</a:t>
            </a:r>
          </a:p>
          <a:p>
            <a:pPr marR="0" lvl="0" indent="-285750" fontAlgn="auto">
              <a:lnSpc>
                <a:spcPct val="130000"/>
              </a:lnSpc>
              <a:spcAft>
                <a:spcPts val="0"/>
              </a:spcAft>
              <a:buClrTx/>
              <a:buSzTx/>
              <a:buFont typeface="Corbel" panose="020B0503020204020204" pitchFamily="34" charset="0"/>
              <a:buChar char="-"/>
              <a:tabLst/>
              <a:defRPr/>
            </a:pPr>
            <a:r>
              <a:rPr kumimoji="0" lang="en-US" sz="1600" b="0" i="0" u="none" strike="noStrike" cap="none" normalizeH="0" noProof="0" dirty="0">
                <a:ln>
                  <a:noFill/>
                </a:ln>
                <a:effectLst/>
                <a:uLnTx/>
                <a:uFillTx/>
                <a:latin typeface="Arial" panose="020B0604020202020204" pitchFamily="34" charset="0"/>
                <a:cs typeface="Arial" panose="020B0604020202020204" pitchFamily="34" charset="0"/>
              </a:rPr>
              <a:t>Learn about our proud heritage of environmental action</a:t>
            </a:r>
          </a:p>
          <a:p>
            <a:pPr marR="0" lvl="0" indent="-285750" fontAlgn="auto">
              <a:lnSpc>
                <a:spcPct val="130000"/>
              </a:lnSpc>
              <a:spcAft>
                <a:spcPts val="0"/>
              </a:spcAft>
              <a:buClrTx/>
              <a:buSzTx/>
              <a:buFont typeface="Corbel" panose="020B0503020204020204" pitchFamily="34" charset="0"/>
              <a:buChar char="-"/>
              <a:tabLst/>
              <a:defRPr/>
            </a:pPr>
            <a:r>
              <a:rPr lang="en-US" sz="1600" dirty="0">
                <a:latin typeface="Arial" panose="020B0604020202020204" pitchFamily="34" charset="0"/>
                <a:cs typeface="Arial" panose="020B0604020202020204" pitchFamily="34" charset="0"/>
              </a:rPr>
              <a:t>Choose our future actions</a:t>
            </a:r>
          </a:p>
          <a:p>
            <a:pPr marR="0" lvl="0" fontAlgn="auto">
              <a:lnSpc>
                <a:spcPct val="130000"/>
              </a:lnSpc>
              <a:spcAft>
                <a:spcPts val="0"/>
              </a:spcAft>
              <a:buClrTx/>
              <a:buSzTx/>
              <a:buFont typeface="Corbel" panose="020B0503020204020204" pitchFamily="34" charset="0"/>
              <a:tabLst/>
              <a:defRPr/>
            </a:pPr>
            <a:endParaRPr lang="en-US" sz="1600" dirty="0">
              <a:latin typeface="Arial" panose="020B0604020202020204" pitchFamily="34" charset="0"/>
              <a:cs typeface="Arial" panose="020B0604020202020204" pitchFamily="34" charset="0"/>
            </a:endParaRPr>
          </a:p>
          <a:p>
            <a:pPr marR="0" lvl="0" fontAlgn="auto">
              <a:lnSpc>
                <a:spcPct val="130000"/>
              </a:lnSpc>
              <a:spcAft>
                <a:spcPts val="0"/>
              </a:spcAft>
              <a:buClrTx/>
              <a:buSzTx/>
              <a:buFont typeface="Corbel" panose="020B0503020204020204" pitchFamily="34" charset="0"/>
              <a:tabLst/>
              <a:defRPr/>
            </a:pPr>
            <a:r>
              <a:rPr lang="en-US" sz="1600" b="1" dirty="0">
                <a:latin typeface="Arial" panose="020B0604020202020204" pitchFamily="34" charset="0"/>
                <a:cs typeface="Arial" panose="020B0604020202020204" pitchFamily="34" charset="0"/>
              </a:rPr>
              <a:t>July &amp; August gatherings TBD for Sustainable Brentwood Green Team Tree Committee</a:t>
            </a:r>
          </a:p>
          <a:p>
            <a:pPr marR="0" lvl="0" fontAlgn="auto">
              <a:lnSpc>
                <a:spcPct val="130000"/>
              </a:lnSpc>
              <a:spcAft>
                <a:spcPts val="0"/>
              </a:spcAft>
              <a:buClrTx/>
              <a:buSzTx/>
              <a:buFont typeface="Corbel" panose="020B0503020204020204" pitchFamily="34" charset="0"/>
              <a:tabLst/>
              <a:defRPr/>
            </a:pPr>
            <a:r>
              <a:rPr lang="en-US" sz="1600" b="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cm3@brentwoodmd.gov</a:t>
            </a:r>
            <a:r>
              <a:rPr lang="en-US" sz="1600" b="1" dirty="0">
                <a:solidFill>
                  <a:srgbClr val="0070C0"/>
                </a:solidFill>
                <a:latin typeface="Arial" panose="020B0604020202020204" pitchFamily="34" charset="0"/>
                <a:cs typeface="Arial" panose="020B0604020202020204" pitchFamily="34" charset="0"/>
              </a:rPr>
              <a:t> </a:t>
            </a:r>
          </a:p>
          <a:p>
            <a:pPr marR="0" lvl="0" fontAlgn="auto">
              <a:lnSpc>
                <a:spcPct val="130000"/>
              </a:lnSpc>
              <a:spcAft>
                <a:spcPts val="0"/>
              </a:spcAft>
              <a:buClrTx/>
              <a:buSzTx/>
              <a:buFont typeface="Corbel" panose="020B0503020204020204" pitchFamily="34" charset="0"/>
              <a:tabLst/>
              <a:defRPr/>
            </a:pPr>
            <a:endParaRPr kumimoji="0" lang="en-US" sz="1600"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59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121970"/>
            <a:ext cx="9371949" cy="712741"/>
          </a:xfrm>
        </p:spPr>
        <p:txBody>
          <a:bodyPr anchor="b">
            <a:normAutofit/>
          </a:bodyPr>
          <a:lstStyle/>
          <a:p>
            <a:r>
              <a:rPr lang="fr-FR" sz="3200" dirty="0"/>
              <a:t>Community Building &amp; Discussion</a:t>
            </a:r>
            <a:endParaRPr lang="en-US" sz="3200" dirty="0"/>
          </a:p>
        </p:txBody>
      </p:sp>
      <p:sp>
        <p:nvSpPr>
          <p:cNvPr id="12" name="Text Placeholder 2">
            <a:extLst>
              <a:ext uri="{FF2B5EF4-FFF2-40B4-BE49-F238E27FC236}">
                <a16:creationId xmlns:a16="http://schemas.microsoft.com/office/drawing/2014/main" id="{14487A61-610B-DF05-4F01-8E88B484F630}"/>
              </a:ext>
            </a:extLst>
          </p:cNvPr>
          <p:cNvSpPr>
            <a:spLocks noGrp="1"/>
          </p:cNvSpPr>
          <p:nvPr>
            <p:ph type="body" idx="1"/>
          </p:nvPr>
        </p:nvSpPr>
        <p:spPr>
          <a:xfrm>
            <a:off x="106963" y="983855"/>
            <a:ext cx="3740208" cy="5282087"/>
          </a:xfrm>
          <a:solidFill>
            <a:schemeClr val="accent1">
              <a:lumMod val="20000"/>
              <a:lumOff val="80000"/>
            </a:schemeClr>
          </a:solidFill>
        </p:spPr>
        <p:txBody>
          <a:bodyPr anchor="t">
            <a:noAutofit/>
          </a:bodyPr>
          <a:lstStyle/>
          <a:p>
            <a:pPr algn="ctr"/>
            <a:r>
              <a:rPr lang="en-US" sz="1500" kern="100" dirty="0">
                <a:latin typeface="Arial" panose="020B0604020202020204" pitchFamily="34" charset="0"/>
                <a:ea typeface="Calibri" panose="020F0502020204030204" pitchFamily="34" charset="0"/>
                <a:cs typeface="Arial" panose="020B0604020202020204" pitchFamily="34" charset="0"/>
              </a:rPr>
              <a:t>Interests</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Climate resiliency, Bartlett park, splashpad improvement</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Involvement, rain barrels, trees, permaculture</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Native plants, electrification, bike infrastructure</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Bettering Rhode Island Ave for transit and biking, bike infrastructure, recreational connectivity, gardening</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Native plants, environmental education, recycling education, climate resiliency and heat islands</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Green Team, clean-ups, tree projects, municipal energy efficiency</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Science, education, climate change, plastic management, waterways, local food</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E-recycling, recycling education, reducing footprint</a:t>
            </a:r>
          </a:p>
          <a:p>
            <a:pPr marL="285750" indent="-285750">
              <a:buFont typeface="Arial" panose="020B0604020202020204" pitchFamily="34" charset="0"/>
              <a:buChar char="•"/>
            </a:pPr>
            <a:r>
              <a:rPr lang="en-US" sz="1500" b="0" kern="100" dirty="0">
                <a:effectLst/>
                <a:latin typeface="Arial" panose="020B0604020202020204" pitchFamily="34" charset="0"/>
                <a:ea typeface="Calibri" panose="020F0502020204030204" pitchFamily="34" charset="0"/>
                <a:cs typeface="Arial" panose="020B0604020202020204" pitchFamily="34" charset="0"/>
              </a:rPr>
              <a:t>Circular economy, plastic industry reduction, trees</a:t>
            </a:r>
          </a:p>
          <a:p>
            <a:pPr marL="285750" indent="-285750">
              <a:buFont typeface="Arial" panose="020B0604020202020204" pitchFamily="34" charset="0"/>
              <a:buChar char="•"/>
            </a:pPr>
            <a:r>
              <a:rPr lang="en-US" sz="1500" b="0" kern="100" dirty="0">
                <a:latin typeface="Arial" panose="020B0604020202020204" pitchFamily="34" charset="0"/>
                <a:ea typeface="Calibri" panose="020F0502020204030204" pitchFamily="34" charset="0"/>
                <a:cs typeface="Arial" panose="020B0604020202020204" pitchFamily="34" charset="0"/>
              </a:rPr>
              <a:t>Solar energy, litter, recycling education</a:t>
            </a:r>
            <a:endParaRPr lang="en-US" sz="1500" b="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5" name="Date Placeholder 4"/>
          <p:cNvSpPr>
            <a:spLocks noGrp="1"/>
          </p:cNvSpPr>
          <p:nvPr>
            <p:ph type="dt" sz="half" idx="10"/>
          </p:nvPr>
        </p:nvSpPr>
        <p:spPr>
          <a:xfrm>
            <a:off x="453403" y="6629400"/>
            <a:ext cx="100066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D1B487-36FD-4CED-B07A-1A81FC6540B1}" type="datetime1">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6/23/2023</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rPr>
              <a:t>Town of Brentwood Green Team / Tree Committee / Brentwood Native Plant Network			cm3@brentwoodmd.gov</a:t>
            </a:r>
          </a:p>
        </p:txBody>
      </p:sp>
      <p:sp>
        <p:nvSpPr>
          <p:cNvPr id="3" name="Text Placeholder 2">
            <a:extLst>
              <a:ext uri="{FF2B5EF4-FFF2-40B4-BE49-F238E27FC236}">
                <a16:creationId xmlns:a16="http://schemas.microsoft.com/office/drawing/2014/main" id="{E951F568-10FA-EF05-26EF-ED0D49C1562F}"/>
              </a:ext>
            </a:extLst>
          </p:cNvPr>
          <p:cNvSpPr txBox="1">
            <a:spLocks/>
          </p:cNvSpPr>
          <p:nvPr/>
        </p:nvSpPr>
        <p:spPr>
          <a:xfrm>
            <a:off x="4225896" y="980878"/>
            <a:ext cx="3740208" cy="5282087"/>
          </a:xfrm>
          <a:prstGeom prst="rect">
            <a:avLst/>
          </a:prstGeom>
          <a:solidFill>
            <a:schemeClr val="accent4">
              <a:lumMod val="20000"/>
              <a:lumOff val="80000"/>
            </a:schemeClr>
          </a:solidFill>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4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Questions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How can we make progress?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Can the town support residents with electrification / solar and greenhouse gas reduction?</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How do we address the larger problems with regional solutions (county and state)?</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How do we go about getting funding and grants?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How do we work together as a community and network?</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Can we change the way we work with county and get county services like trash, recycling, compost?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How do we know Bates is really recycling?</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What’s our domain as citizen versus Pepco?</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8DD38CFF-608B-524E-5429-AD8867C34565}"/>
              </a:ext>
            </a:extLst>
          </p:cNvPr>
          <p:cNvSpPr txBox="1">
            <a:spLocks/>
          </p:cNvSpPr>
          <p:nvPr/>
        </p:nvSpPr>
        <p:spPr>
          <a:xfrm>
            <a:off x="8344829" y="980877"/>
            <a:ext cx="3740208" cy="5282087"/>
          </a:xfrm>
          <a:prstGeom prst="rect">
            <a:avLst/>
          </a:prstGeom>
          <a:solidFill>
            <a:schemeClr val="accent6">
              <a:lumMod val="20000"/>
              <a:lumOff val="80000"/>
            </a:schemeClr>
          </a:solidFill>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4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700" b="1"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Favorite Nature Place/Thing</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Bike trail</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River trail</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Bike trail</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Park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Run/bike trail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Walk to nature</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Walking trail</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Resident backyard</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The Bay</a:t>
            </a:r>
          </a:p>
        </p:txBody>
      </p:sp>
    </p:spTree>
    <p:extLst>
      <p:ext uri="{BB962C8B-B14F-4D97-AF65-F5344CB8AC3E}">
        <p14:creationId xmlns:p14="http://schemas.microsoft.com/office/powerpoint/2010/main" val="18516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121970"/>
            <a:ext cx="6947209" cy="712741"/>
          </a:xfrm>
        </p:spPr>
        <p:txBody>
          <a:bodyPr anchor="b">
            <a:normAutofit/>
          </a:bodyPr>
          <a:lstStyle/>
          <a:p>
            <a:r>
              <a:rPr lang="en-US" sz="3200" dirty="0"/>
              <a:t>“Green” Vision for Brentwood </a:t>
            </a:r>
          </a:p>
        </p:txBody>
      </p:sp>
      <p:sp>
        <p:nvSpPr>
          <p:cNvPr id="12" name="Text Placeholder 2">
            <a:extLst>
              <a:ext uri="{FF2B5EF4-FFF2-40B4-BE49-F238E27FC236}">
                <a16:creationId xmlns:a16="http://schemas.microsoft.com/office/drawing/2014/main" id="{14487A61-610B-DF05-4F01-8E88B484F630}"/>
              </a:ext>
            </a:extLst>
          </p:cNvPr>
          <p:cNvSpPr>
            <a:spLocks noGrp="1"/>
          </p:cNvSpPr>
          <p:nvPr>
            <p:ph type="body" idx="1"/>
          </p:nvPr>
        </p:nvSpPr>
        <p:spPr>
          <a:xfrm>
            <a:off x="9054790" y="121970"/>
            <a:ext cx="2865863" cy="580557"/>
          </a:xfrm>
          <a:solidFill>
            <a:schemeClr val="accent6">
              <a:lumMod val="20000"/>
              <a:lumOff val="80000"/>
            </a:schemeClr>
          </a:solidFill>
        </p:spPr>
        <p:txBody>
          <a:bodyPr anchor="t">
            <a:noAutofit/>
          </a:bodyPr>
          <a:lstStyle/>
          <a:p>
            <a:pPr marR="0" lvl="0" algn="ctr">
              <a:spcBef>
                <a:spcPts val="0"/>
              </a:spcBef>
              <a:spcAft>
                <a:spcPts val="0"/>
              </a:spcAft>
            </a:pPr>
            <a:r>
              <a:rPr lang="en-US" sz="1700" b="0" kern="100" dirty="0">
                <a:effectLst/>
                <a:latin typeface="Arial" panose="020B0604020202020204" pitchFamily="34" charset="0"/>
                <a:ea typeface="Calibri" panose="020F0502020204030204" pitchFamily="34" charset="0"/>
                <a:cs typeface="Arial" panose="020B0604020202020204" pitchFamily="34" charset="0"/>
              </a:rPr>
              <a:t>We all brainstormed and shared ideas</a:t>
            </a:r>
          </a:p>
        </p:txBody>
      </p:sp>
      <p:sp>
        <p:nvSpPr>
          <p:cNvPr id="4" name="Slide Number Placeholder 3"/>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5" name="Date Placeholder 4"/>
          <p:cNvSpPr>
            <a:spLocks noGrp="1"/>
          </p:cNvSpPr>
          <p:nvPr>
            <p:ph type="dt" sz="half" idx="10"/>
          </p:nvPr>
        </p:nvSpPr>
        <p:spPr>
          <a:xfrm>
            <a:off x="453403" y="6629400"/>
            <a:ext cx="100066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D1B487-36FD-4CED-B07A-1A81FC6540B1}" type="datetime1">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6/23/2023</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rPr>
              <a:t>Town of Brentwood Green Team / Tree Committee / Brentwood Native Plant Network			cm3@brentwoodmd.gov</a:t>
            </a:r>
          </a:p>
        </p:txBody>
      </p:sp>
      <p:sp>
        <p:nvSpPr>
          <p:cNvPr id="3" name="Text Placeholder 2">
            <a:extLst>
              <a:ext uri="{FF2B5EF4-FFF2-40B4-BE49-F238E27FC236}">
                <a16:creationId xmlns:a16="http://schemas.microsoft.com/office/drawing/2014/main" id="{9585B9C0-7BA5-6ED1-2DF9-736905E673DB}"/>
              </a:ext>
            </a:extLst>
          </p:cNvPr>
          <p:cNvSpPr txBox="1">
            <a:spLocks/>
          </p:cNvSpPr>
          <p:nvPr/>
        </p:nvSpPr>
        <p:spPr>
          <a:xfrm>
            <a:off x="2040672" y="1118951"/>
            <a:ext cx="9389328" cy="540451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4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Eco-resilient</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Thriving</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Equitable</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Solar-powered</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Effective transit</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Recycling more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No litter</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Community composting</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More flowers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Effective transit </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connect to purple line</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Rhode Island buses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Active transportation</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Swimmable river</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Brentwood not just a “tree city” but a “green city”</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Leader in small towns to do innovative projects</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Diversity Equity Inclusion: involve whole community centers and owners  </a:t>
            </a:r>
          </a:p>
        </p:txBody>
      </p:sp>
      <p:pic>
        <p:nvPicPr>
          <p:cNvPr id="8" name="Picture 7" descr="A group of people in a room&#10;&#10;Description automatically generated">
            <a:extLst>
              <a:ext uri="{FF2B5EF4-FFF2-40B4-BE49-F238E27FC236}">
                <a16:creationId xmlns:a16="http://schemas.microsoft.com/office/drawing/2014/main" id="{D446F7D3-5E99-4EF9-5C31-E3AACC426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0612" y="1410453"/>
            <a:ext cx="4114881" cy="3086161"/>
          </a:xfrm>
          <a:prstGeom prst="rect">
            <a:avLst/>
          </a:prstGeom>
        </p:spPr>
      </p:pic>
    </p:spTree>
    <p:extLst>
      <p:ext uri="{BB962C8B-B14F-4D97-AF65-F5344CB8AC3E}">
        <p14:creationId xmlns:p14="http://schemas.microsoft.com/office/powerpoint/2010/main" val="592325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121970"/>
            <a:ext cx="6947209" cy="712741"/>
          </a:xfrm>
        </p:spPr>
        <p:txBody>
          <a:bodyPr anchor="b">
            <a:normAutofit/>
          </a:bodyPr>
          <a:lstStyle/>
          <a:p>
            <a:r>
              <a:rPr lang="en-US" sz="3200" dirty="0"/>
              <a:t>“Green” Mission for Brentwood </a:t>
            </a:r>
          </a:p>
        </p:txBody>
      </p:sp>
      <p:sp>
        <p:nvSpPr>
          <p:cNvPr id="12" name="Text Placeholder 2">
            <a:extLst>
              <a:ext uri="{FF2B5EF4-FFF2-40B4-BE49-F238E27FC236}">
                <a16:creationId xmlns:a16="http://schemas.microsoft.com/office/drawing/2014/main" id="{14487A61-610B-DF05-4F01-8E88B484F630}"/>
              </a:ext>
            </a:extLst>
          </p:cNvPr>
          <p:cNvSpPr>
            <a:spLocks noGrp="1"/>
          </p:cNvSpPr>
          <p:nvPr>
            <p:ph type="body" idx="1"/>
          </p:nvPr>
        </p:nvSpPr>
        <p:spPr>
          <a:xfrm>
            <a:off x="9054790" y="121970"/>
            <a:ext cx="2865863" cy="580557"/>
          </a:xfrm>
          <a:solidFill>
            <a:schemeClr val="accent6">
              <a:lumMod val="20000"/>
              <a:lumOff val="80000"/>
            </a:schemeClr>
          </a:solidFill>
        </p:spPr>
        <p:txBody>
          <a:bodyPr anchor="t">
            <a:noAutofit/>
          </a:bodyPr>
          <a:lstStyle/>
          <a:p>
            <a:pPr marR="0" lvl="0" algn="ctr">
              <a:spcBef>
                <a:spcPts val="0"/>
              </a:spcBef>
              <a:spcAft>
                <a:spcPts val="0"/>
              </a:spcAft>
            </a:pPr>
            <a:r>
              <a:rPr lang="en-US" sz="1700" b="0" kern="100" dirty="0">
                <a:effectLst/>
                <a:latin typeface="Arial" panose="020B0604020202020204" pitchFamily="34" charset="0"/>
                <a:ea typeface="Calibri" panose="020F0502020204030204" pitchFamily="34" charset="0"/>
                <a:cs typeface="Arial" panose="020B0604020202020204" pitchFamily="34" charset="0"/>
              </a:rPr>
              <a:t>We all brainstormed and shared ideas</a:t>
            </a:r>
          </a:p>
        </p:txBody>
      </p:sp>
      <p:sp>
        <p:nvSpPr>
          <p:cNvPr id="4" name="Slide Number Placeholder 3"/>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7</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5" name="Date Placeholder 4"/>
          <p:cNvSpPr>
            <a:spLocks noGrp="1"/>
          </p:cNvSpPr>
          <p:nvPr>
            <p:ph type="dt" sz="half" idx="10"/>
          </p:nvPr>
        </p:nvSpPr>
        <p:spPr>
          <a:xfrm>
            <a:off x="453403" y="6629400"/>
            <a:ext cx="100066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D1B487-36FD-4CED-B07A-1A81FC6540B1}" type="datetime1">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6/23/2023</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rPr>
              <a:t>Town of Brentwood Green Team / Tree Committee / Brentwood Native Plant Network			cm3@brentwoodmd.gov</a:t>
            </a:r>
          </a:p>
        </p:txBody>
      </p:sp>
      <p:sp>
        <p:nvSpPr>
          <p:cNvPr id="3" name="Text Placeholder 2">
            <a:extLst>
              <a:ext uri="{FF2B5EF4-FFF2-40B4-BE49-F238E27FC236}">
                <a16:creationId xmlns:a16="http://schemas.microsoft.com/office/drawing/2014/main" id="{9585B9C0-7BA5-6ED1-2DF9-736905E673DB}"/>
              </a:ext>
            </a:extLst>
          </p:cNvPr>
          <p:cNvSpPr txBox="1">
            <a:spLocks/>
          </p:cNvSpPr>
          <p:nvPr/>
        </p:nvSpPr>
        <p:spPr>
          <a:xfrm>
            <a:off x="1081666" y="1194337"/>
            <a:ext cx="9021338" cy="22152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4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Protect and improve Brentwood quality of life now and for future generations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Be highly educated in green initiatives that call to action and bring funding</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Engage youth on environmental issues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Allow people and nature to co-exist</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Be sustainable commercially and residentially</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Resilient to natural hazards </a:t>
            </a:r>
            <a:endParaRPr kumimoji="0" lang="en-US" sz="22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A group of people sitting at a table&#10;&#10;Description automatically generated">
            <a:extLst>
              <a:ext uri="{FF2B5EF4-FFF2-40B4-BE49-F238E27FC236}">
                <a16:creationId xmlns:a16="http://schemas.microsoft.com/office/drawing/2014/main" id="{C1836EA2-BC87-3626-E4D8-9DA8907F3A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28" y="3769228"/>
            <a:ext cx="3916645" cy="2572211"/>
          </a:xfrm>
          <a:prstGeom prst="rect">
            <a:avLst/>
          </a:prstGeom>
        </p:spPr>
      </p:pic>
      <p:pic>
        <p:nvPicPr>
          <p:cNvPr id="10" name="Picture 9" descr="A group of people sitting at tables&#10;&#10;Description automatically generated">
            <a:extLst>
              <a:ext uri="{FF2B5EF4-FFF2-40B4-BE49-F238E27FC236}">
                <a16:creationId xmlns:a16="http://schemas.microsoft.com/office/drawing/2014/main" id="{F314B7CE-6F94-DEC4-35C5-CE237E3A0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555" y="3918375"/>
            <a:ext cx="4921405" cy="2273916"/>
          </a:xfrm>
          <a:prstGeom prst="rect">
            <a:avLst/>
          </a:prstGeom>
        </p:spPr>
      </p:pic>
    </p:spTree>
    <p:extLst>
      <p:ext uri="{BB962C8B-B14F-4D97-AF65-F5344CB8AC3E}">
        <p14:creationId xmlns:p14="http://schemas.microsoft.com/office/powerpoint/2010/main" val="3861380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121970"/>
            <a:ext cx="6947209" cy="712741"/>
          </a:xfrm>
        </p:spPr>
        <p:txBody>
          <a:bodyPr anchor="b">
            <a:normAutofit/>
          </a:bodyPr>
          <a:lstStyle/>
          <a:p>
            <a:r>
              <a:rPr lang="en-US" sz="3200" dirty="0"/>
              <a:t>“Green” Vision for Brentwood </a:t>
            </a:r>
          </a:p>
        </p:txBody>
      </p:sp>
      <p:sp>
        <p:nvSpPr>
          <p:cNvPr id="12" name="Text Placeholder 2">
            <a:extLst>
              <a:ext uri="{FF2B5EF4-FFF2-40B4-BE49-F238E27FC236}">
                <a16:creationId xmlns:a16="http://schemas.microsoft.com/office/drawing/2014/main" id="{14487A61-610B-DF05-4F01-8E88B484F630}"/>
              </a:ext>
            </a:extLst>
          </p:cNvPr>
          <p:cNvSpPr>
            <a:spLocks noGrp="1"/>
          </p:cNvSpPr>
          <p:nvPr>
            <p:ph type="body" idx="1"/>
          </p:nvPr>
        </p:nvSpPr>
        <p:spPr>
          <a:xfrm>
            <a:off x="9054790" y="121970"/>
            <a:ext cx="2865863" cy="580557"/>
          </a:xfrm>
          <a:solidFill>
            <a:schemeClr val="accent6">
              <a:lumMod val="20000"/>
              <a:lumOff val="80000"/>
            </a:schemeClr>
          </a:solidFill>
        </p:spPr>
        <p:txBody>
          <a:bodyPr anchor="t">
            <a:noAutofit/>
          </a:bodyPr>
          <a:lstStyle/>
          <a:p>
            <a:pPr marR="0" lvl="0" algn="ctr">
              <a:spcBef>
                <a:spcPts val="0"/>
              </a:spcBef>
              <a:spcAft>
                <a:spcPts val="0"/>
              </a:spcAft>
            </a:pPr>
            <a:r>
              <a:rPr lang="en-US" sz="1700" b="0" kern="100" dirty="0">
                <a:effectLst/>
                <a:latin typeface="Arial" panose="020B0604020202020204" pitchFamily="34" charset="0"/>
                <a:ea typeface="Calibri" panose="020F0502020204030204" pitchFamily="34" charset="0"/>
                <a:cs typeface="Arial" panose="020B0604020202020204" pitchFamily="34" charset="0"/>
              </a:rPr>
              <a:t>We all brainstormed and shared ideas</a:t>
            </a:r>
          </a:p>
        </p:txBody>
      </p:sp>
      <p:sp>
        <p:nvSpPr>
          <p:cNvPr id="4" name="Slide Number Placeholder 3"/>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8</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5" name="Date Placeholder 4"/>
          <p:cNvSpPr>
            <a:spLocks noGrp="1"/>
          </p:cNvSpPr>
          <p:nvPr>
            <p:ph type="dt" sz="half" idx="10"/>
          </p:nvPr>
        </p:nvSpPr>
        <p:spPr>
          <a:xfrm>
            <a:off x="453403" y="6629400"/>
            <a:ext cx="100066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D1B487-36FD-4CED-B07A-1A81FC6540B1}" type="datetime1">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6/23/2023</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rPr>
              <a:t>Town of Brentwood Green Team / Tree Committee / Brentwood Native Plant Network			cm3@brentwoodmd.gov</a:t>
            </a:r>
          </a:p>
        </p:txBody>
      </p:sp>
      <p:sp>
        <p:nvSpPr>
          <p:cNvPr id="3" name="Text Placeholder 2">
            <a:extLst>
              <a:ext uri="{FF2B5EF4-FFF2-40B4-BE49-F238E27FC236}">
                <a16:creationId xmlns:a16="http://schemas.microsoft.com/office/drawing/2014/main" id="{9585B9C0-7BA5-6ED1-2DF9-736905E673DB}"/>
              </a:ext>
            </a:extLst>
          </p:cNvPr>
          <p:cNvSpPr txBox="1">
            <a:spLocks/>
          </p:cNvSpPr>
          <p:nvPr/>
        </p:nvSpPr>
        <p:spPr>
          <a:xfrm>
            <a:off x="2040672" y="1118951"/>
            <a:ext cx="9389328" cy="540451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4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Eco-resilient</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Thriving</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Equitable</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Solar-powered</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Effective transit</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Recycling more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No litter</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Community composting</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More flowers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Effective transit </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connect to purple line</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Rhode Island buses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Active transportation</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Swimmable river</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Brentwood not just a “tree city” but a “green city”</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Leader in small towns to do innovative projects</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Diversity Equity Inclusion: involve whole community centers and owners  </a:t>
            </a:r>
          </a:p>
        </p:txBody>
      </p:sp>
      <p:pic>
        <p:nvPicPr>
          <p:cNvPr id="8" name="Picture 7" descr="A group of people in a room&#10;&#10;Description automatically generated">
            <a:extLst>
              <a:ext uri="{FF2B5EF4-FFF2-40B4-BE49-F238E27FC236}">
                <a16:creationId xmlns:a16="http://schemas.microsoft.com/office/drawing/2014/main" id="{D446F7D3-5E99-4EF9-5C31-E3AACC426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0612" y="1410453"/>
            <a:ext cx="4114881" cy="3086161"/>
          </a:xfrm>
          <a:prstGeom prst="rect">
            <a:avLst/>
          </a:prstGeom>
        </p:spPr>
      </p:pic>
    </p:spTree>
    <p:extLst>
      <p:ext uri="{BB962C8B-B14F-4D97-AF65-F5344CB8AC3E}">
        <p14:creationId xmlns:p14="http://schemas.microsoft.com/office/powerpoint/2010/main" val="3454493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121970"/>
            <a:ext cx="6947209" cy="712741"/>
          </a:xfrm>
        </p:spPr>
        <p:txBody>
          <a:bodyPr anchor="b">
            <a:normAutofit/>
          </a:bodyPr>
          <a:lstStyle/>
          <a:p>
            <a:r>
              <a:rPr lang="en-US" sz="3200" dirty="0"/>
              <a:t>“Green” Mission for Brentwood </a:t>
            </a:r>
          </a:p>
        </p:txBody>
      </p:sp>
      <p:sp>
        <p:nvSpPr>
          <p:cNvPr id="12" name="Text Placeholder 2">
            <a:extLst>
              <a:ext uri="{FF2B5EF4-FFF2-40B4-BE49-F238E27FC236}">
                <a16:creationId xmlns:a16="http://schemas.microsoft.com/office/drawing/2014/main" id="{14487A61-610B-DF05-4F01-8E88B484F630}"/>
              </a:ext>
            </a:extLst>
          </p:cNvPr>
          <p:cNvSpPr>
            <a:spLocks noGrp="1"/>
          </p:cNvSpPr>
          <p:nvPr>
            <p:ph type="body" idx="1"/>
          </p:nvPr>
        </p:nvSpPr>
        <p:spPr>
          <a:xfrm>
            <a:off x="9054790" y="121970"/>
            <a:ext cx="2865863" cy="580557"/>
          </a:xfrm>
          <a:solidFill>
            <a:schemeClr val="accent6">
              <a:lumMod val="20000"/>
              <a:lumOff val="80000"/>
            </a:schemeClr>
          </a:solidFill>
        </p:spPr>
        <p:txBody>
          <a:bodyPr anchor="t">
            <a:noAutofit/>
          </a:bodyPr>
          <a:lstStyle/>
          <a:p>
            <a:pPr marR="0" lvl="0" algn="ctr">
              <a:spcBef>
                <a:spcPts val="0"/>
              </a:spcBef>
              <a:spcAft>
                <a:spcPts val="0"/>
              </a:spcAft>
            </a:pPr>
            <a:r>
              <a:rPr lang="en-US" sz="1700" b="0" kern="100" dirty="0">
                <a:effectLst/>
                <a:latin typeface="Arial" panose="020B0604020202020204" pitchFamily="34" charset="0"/>
                <a:ea typeface="Calibri" panose="020F0502020204030204" pitchFamily="34" charset="0"/>
                <a:cs typeface="Arial" panose="020B0604020202020204" pitchFamily="34" charset="0"/>
              </a:rPr>
              <a:t>We all brainstormed and shared ideas</a:t>
            </a:r>
          </a:p>
        </p:txBody>
      </p:sp>
      <p:sp>
        <p:nvSpPr>
          <p:cNvPr id="4" name="Slide Number Placeholder 3"/>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9</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5" name="Date Placeholder 4"/>
          <p:cNvSpPr>
            <a:spLocks noGrp="1"/>
          </p:cNvSpPr>
          <p:nvPr>
            <p:ph type="dt" sz="half" idx="10"/>
          </p:nvPr>
        </p:nvSpPr>
        <p:spPr>
          <a:xfrm>
            <a:off x="453403" y="6629400"/>
            <a:ext cx="100066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D1B487-36FD-4CED-B07A-1A81FC6540B1}" type="datetime1">
              <a:rPr kumimoji="0" lang="en-US" sz="10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6/23/2023</a:t>
            </a:fld>
            <a:endPar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rPr>
              <a:t>Town of Brentwood Green Team / Tree Committee / Brentwood Native Plant Network			cm3@brentwoodmd.gov</a:t>
            </a:r>
          </a:p>
        </p:txBody>
      </p:sp>
      <p:sp>
        <p:nvSpPr>
          <p:cNvPr id="3" name="Text Placeholder 2">
            <a:extLst>
              <a:ext uri="{FF2B5EF4-FFF2-40B4-BE49-F238E27FC236}">
                <a16:creationId xmlns:a16="http://schemas.microsoft.com/office/drawing/2014/main" id="{9585B9C0-7BA5-6ED1-2DF9-736905E673DB}"/>
              </a:ext>
            </a:extLst>
          </p:cNvPr>
          <p:cNvSpPr txBox="1">
            <a:spLocks/>
          </p:cNvSpPr>
          <p:nvPr/>
        </p:nvSpPr>
        <p:spPr>
          <a:xfrm>
            <a:off x="1081666" y="1194337"/>
            <a:ext cx="9021338" cy="22152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4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Protect and improve Brentwood quality of life now and for future generations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Be highly educated in green initiatives that call to action and bring funding</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Engage youth on environmental issues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Allow people and nature to co-exist</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Be sustainable commercially and residentially</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rPr>
              <a:t>Resilient to natural hazards </a:t>
            </a:r>
            <a:endParaRPr kumimoji="0" lang="en-US" sz="2200" b="0" i="0" u="none" strike="noStrike" kern="100" cap="none" spc="0" normalizeH="0" baseline="0" noProof="0" dirty="0">
              <a:ln>
                <a:noFill/>
              </a:ln>
              <a:solidFill>
                <a:srgbClr val="4D3E2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A group of people sitting at a table&#10;&#10;Description automatically generated">
            <a:extLst>
              <a:ext uri="{FF2B5EF4-FFF2-40B4-BE49-F238E27FC236}">
                <a16:creationId xmlns:a16="http://schemas.microsoft.com/office/drawing/2014/main" id="{C1836EA2-BC87-3626-E4D8-9DA8907F3A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28" y="3769228"/>
            <a:ext cx="3916645" cy="2572211"/>
          </a:xfrm>
          <a:prstGeom prst="rect">
            <a:avLst/>
          </a:prstGeom>
        </p:spPr>
      </p:pic>
      <p:pic>
        <p:nvPicPr>
          <p:cNvPr id="10" name="Picture 9" descr="A group of people sitting at tables&#10;&#10;Description automatically generated">
            <a:extLst>
              <a:ext uri="{FF2B5EF4-FFF2-40B4-BE49-F238E27FC236}">
                <a16:creationId xmlns:a16="http://schemas.microsoft.com/office/drawing/2014/main" id="{F314B7CE-6F94-DEC4-35C5-CE237E3A0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555" y="3918375"/>
            <a:ext cx="4921405" cy="2273916"/>
          </a:xfrm>
          <a:prstGeom prst="rect">
            <a:avLst/>
          </a:prstGeom>
        </p:spPr>
      </p:pic>
    </p:spTree>
    <p:extLst>
      <p:ext uri="{BB962C8B-B14F-4D97-AF65-F5344CB8AC3E}">
        <p14:creationId xmlns:p14="http://schemas.microsoft.com/office/powerpoint/2010/main" val="418836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ketchLines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EB8A0323FD8443A8C7332D0827F77C" ma:contentTypeVersion="13" ma:contentTypeDescription="Create a new document." ma:contentTypeScope="" ma:versionID="1fdb2c7d21cf45f11236ffb733c30209">
  <xsd:schema xmlns:xsd="http://www.w3.org/2001/XMLSchema" xmlns:xs="http://www.w3.org/2001/XMLSchema" xmlns:p="http://schemas.microsoft.com/office/2006/metadata/properties" xmlns:ns2="d7ee7de4-0b39-4edd-80ce-e5ed96b33211" xmlns:ns3="ab0d117c-f362-42f4-a94d-64c388fb7c32" targetNamespace="http://schemas.microsoft.com/office/2006/metadata/properties" ma:root="true" ma:fieldsID="ebe3b6baaefe86a3bf73aaf36a5a58fd" ns2:_="" ns3:_="">
    <xsd:import namespace="d7ee7de4-0b39-4edd-80ce-e5ed96b33211"/>
    <xsd:import namespace="ab0d117c-f362-42f4-a94d-64c388fb7c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DEPT" minOccurs="0"/>
                <xsd:element ref="ns2:MediaServiceAutoTags" minOccurs="0"/>
                <xsd:element ref="ns2:MediaServiceOCR" minOccurs="0"/>
                <xsd:element ref="ns2:MediaServiceGenerationTime" minOccurs="0"/>
                <xsd:element ref="ns2:MediaServiceEventHashCode" minOccurs="0"/>
                <xsd:element ref="ns2:Orde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e7de4-0b39-4edd-80ce-e5ed96b332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DEPT" ma:index="14" nillable="true" ma:displayName="DEPT" ma:list="UserInfo" ma:SharePointGroup="0" ma:internalName="DEP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Order0" ma:index="19" nillable="true" ma:displayName="Order" ma:format="Dropdown" ma:internalName="Order0"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ab0d117c-f362-42f4-a94d-64c388fb7c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rder0 xmlns="d7ee7de4-0b39-4edd-80ce-e5ed96b33211" xsi:nil="true"/>
    <DEPT xmlns="d7ee7de4-0b39-4edd-80ce-e5ed96b33211">
      <UserInfo>
        <DisplayName/>
        <AccountId xsi:nil="true"/>
        <AccountType/>
      </UserInfo>
    </DEPT>
  </documentManagement>
</p:properties>
</file>

<file path=customXml/itemProps1.xml><?xml version="1.0" encoding="utf-8"?>
<ds:datastoreItem xmlns:ds="http://schemas.openxmlformats.org/officeDocument/2006/customXml" ds:itemID="{90465CE3-33E5-4B33-A2B1-45776474499B}">
  <ds:schemaRefs>
    <ds:schemaRef ds:uri="http://schemas.microsoft.com/sharepoint/v3/contenttype/forms"/>
  </ds:schemaRefs>
</ds:datastoreItem>
</file>

<file path=customXml/itemProps2.xml><?xml version="1.0" encoding="utf-8"?>
<ds:datastoreItem xmlns:ds="http://schemas.openxmlformats.org/officeDocument/2006/customXml" ds:itemID="{9EE39380-D808-459F-9E28-0403C26BD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ee7de4-0b39-4edd-80ce-e5ed96b33211"/>
    <ds:schemaRef ds:uri="ab0d117c-f362-42f4-a94d-64c388fb7c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D263F9-A852-463F-8FE1-306C7AB4F4BA}">
  <ds:schemaRefs>
    <ds:schemaRef ds:uri="http://schemas.microsoft.com/office/2006/metadata/properties"/>
    <ds:schemaRef ds:uri="http://schemas.microsoft.com/office/infopath/2007/PartnerControls"/>
    <ds:schemaRef ds:uri="d7ee7de4-0b39-4edd-80ce-e5ed96b33211"/>
  </ds:schemaRefs>
</ds:datastoreItem>
</file>

<file path=docProps/app.xml><?xml version="1.0" encoding="utf-8"?>
<Properties xmlns="http://schemas.openxmlformats.org/officeDocument/2006/extended-properties" xmlns:vt="http://schemas.openxmlformats.org/officeDocument/2006/docPropsVTypes">
  <TotalTime>1572</TotalTime>
  <Words>830</Words>
  <Application>Microsoft Office PowerPoint</Application>
  <PresentationFormat>Widescreen</PresentationFormat>
  <Paragraphs>136</Paragraphs>
  <Slides>10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Meiryo</vt:lpstr>
      <vt:lpstr>Arial</vt:lpstr>
      <vt:lpstr>Corbel</vt:lpstr>
      <vt:lpstr>SketchLinesVTI</vt:lpstr>
      <vt:lpstr>Ecology 16x9</vt:lpstr>
      <vt:lpstr>Town of Brentwood Council Update</vt:lpstr>
      <vt:lpstr>Sustainable Brentwood Green Team Tree Committee </vt:lpstr>
      <vt:lpstr>PowerPoint Presentation</vt:lpstr>
      <vt:lpstr>Events</vt:lpstr>
      <vt:lpstr>Community Building &amp; Discussion</vt:lpstr>
      <vt:lpstr>“Green” Vision for Brentwood </vt:lpstr>
      <vt:lpstr>“Green” Mission for Brentwood </vt:lpstr>
      <vt:lpstr>“Green” Vision for Brentwood </vt:lpstr>
      <vt:lpstr>“Green” Mission for Brentwood </vt:lpstr>
      <vt:lpstr>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of Brentwood Council Update</dc:title>
  <dc:creator>Lauren Rauk</dc:creator>
  <cp:lastModifiedBy>Lauren Rauk</cp:lastModifiedBy>
  <cp:revision>12</cp:revision>
  <dcterms:created xsi:type="dcterms:W3CDTF">2023-06-01T17:07:12Z</dcterms:created>
  <dcterms:modified xsi:type="dcterms:W3CDTF">2023-06-23T18:29:21Z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0x010100D8EB8A0323FD8443A8C7332D0827F77C</vt:lpwstr>
  </property>
</Properties>
</file>