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sldIdLst>
    <p:sldId id="256" r:id="rId5"/>
    <p:sldId id="268" r:id="rId6"/>
    <p:sldId id="269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2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43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8/22/2023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0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0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8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5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1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5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3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1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olsmar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greensbrentwood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reensbrentwood@gmail.com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costiariverkeeper.org/programs/water-quality-monitoring/" TargetMode="External"/><Relationship Id="rId13" Type="http://schemas.openxmlformats.org/officeDocument/2006/relationships/hyperlink" Target="https://www.pgcps.org/offices/superintendent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anacostiariverkeeper.org/" TargetMode="External"/><Relationship Id="rId12" Type="http://schemas.openxmlformats.org/officeDocument/2006/relationships/hyperlink" Target="https://smartergrowth.net/event-materials/event-materials-where-and-how-should-prince-georges-grow-with-peter-shapiro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acostia.net/awcac.html" TargetMode="External"/><Relationship Id="rId11" Type="http://schemas.openxmlformats.org/officeDocument/2006/relationships/hyperlink" Target="https://energy.maryland.gov/Pages/SolarTaskForce.aspx" TargetMode="External"/><Relationship Id="rId5" Type="http://schemas.openxmlformats.org/officeDocument/2006/relationships/hyperlink" Target="https://www.mwcog.org/environment/planning-areas/water-resources/" TargetMode="External"/><Relationship Id="rId10" Type="http://schemas.openxmlformats.org/officeDocument/2006/relationships/hyperlink" Target="https://ow.ly/106i50Pggsi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www.instagram.com/anacostiariverkeep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69BC5-57B9-4679-2C67-F31CD6452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1" y="1346268"/>
            <a:ext cx="5274860" cy="306670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Town of Brentwood </a:t>
            </a:r>
            <a:r>
              <a:rPr lang="en-US" sz="4900" dirty="0"/>
              <a:t>Council Update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63DF0-5410-A2FA-2C33-738C1741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1" y="4412974"/>
            <a:ext cx="5986767" cy="1987826"/>
          </a:xfrm>
        </p:spPr>
        <p:txBody>
          <a:bodyPr anchor="t">
            <a:normAutofit/>
          </a:bodyPr>
          <a:lstStyle/>
          <a:p>
            <a:r>
              <a:rPr lang="en-US" dirty="0"/>
              <a:t>August 22, 2023</a:t>
            </a:r>
          </a:p>
          <a:p>
            <a:endParaRPr lang="en-US" dirty="0"/>
          </a:p>
          <a:p>
            <a:r>
              <a:rPr lang="en-US" dirty="0"/>
              <a:t>Contact: cm3@brentwoodmd.gov</a:t>
            </a:r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AC9D425-BE2B-1B44-E823-40D150E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25783"/>
          <a:stretch/>
        </p:blipFill>
        <p:spPr>
          <a:xfrm>
            <a:off x="7187979" y="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922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5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4" name="Freeform: Shape 47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5" name="Freeform: Shape 49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20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C4CE3C4-3600-4353-9FE1-B32D06BEF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3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59EB7-8ECD-F15B-25FF-5751FF58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87" y="177101"/>
            <a:ext cx="5103482" cy="637742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r>
              <a:rPr lang="en-US" dirty="0" err="1"/>
              <a:t>SolSmart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D88D3-A903-F352-69AA-89598EB321F7}"/>
              </a:ext>
            </a:extLst>
          </p:cNvPr>
          <p:cNvSpPr txBox="1"/>
          <p:nvPr/>
        </p:nvSpPr>
        <p:spPr>
          <a:xfrm>
            <a:off x="380930" y="814843"/>
            <a:ext cx="6867608" cy="5688955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Resolution that the Town of Brentwood participate in the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SolSmart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League of Cities </a:t>
            </a:r>
            <a:r>
              <a:rPr kumimoji="0" lang="en-US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SolSmart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 by the Interstate Renewable Energy Council (IREC) and the International City/County Management Association (ICMA) and funded by the U.S. Department of Energy Solar Energy Technologies Office.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date, 500 local governments in 43 states, the District of Columbia, the U.S. Virgin Islands, and Puerto Rico have achieved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SolSmart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designation, representing over 139 million people.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program provides no-cost technical assistance to help local governments follow national best practices to expand solar energy use in their jurisdictions – municipal, residential, businesses, non-profits, etc.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SolSmart</a:t>
            </a:r>
            <a:r>
              <a:rPr lang="en-US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criteria pathway is organized into five categories: </a:t>
            </a:r>
            <a:r>
              <a:rPr lang="en-US" sz="16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Permitting and Inspection, Planning and Zoning, Government Operations, Community Engagement, </a:t>
            </a:r>
            <a:r>
              <a:rPr lang="en-US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Market Development</a:t>
            </a:r>
            <a:r>
              <a:rPr lang="en-US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Within each category are specific actions that municipalities, counties, and regional organizations can take to encourage local solar energy use.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uilding with solar panels on the roof&#10;&#10;Description automatically generated">
            <a:extLst>
              <a:ext uri="{FF2B5EF4-FFF2-40B4-BE49-F238E27FC236}">
                <a16:creationId xmlns:a16="http://schemas.microsoft.com/office/drawing/2014/main" id="{0E714645-396D-6AFB-9C24-7A9C36DF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0518" y="1206372"/>
            <a:ext cx="2988679" cy="2241509"/>
          </a:xfrm>
          <a:prstGeom prst="rect">
            <a:avLst/>
          </a:prstGeom>
        </p:spPr>
      </p:pic>
      <p:pic>
        <p:nvPicPr>
          <p:cNvPr id="13" name="Picture 12" descr="A house with solar panels on the roof&#10;&#10;Description automatically generated">
            <a:extLst>
              <a:ext uri="{FF2B5EF4-FFF2-40B4-BE49-F238E27FC236}">
                <a16:creationId xmlns:a16="http://schemas.microsoft.com/office/drawing/2014/main" id="{1F80874F-56B3-AEE7-87FF-58686DCA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52364" y="3535255"/>
            <a:ext cx="2988679" cy="22415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FDAE63-B266-9079-751B-27032B7BEE3A}"/>
              </a:ext>
            </a:extLst>
          </p:cNvPr>
          <p:cNvSpPr/>
          <p:nvPr/>
        </p:nvSpPr>
        <p:spPr>
          <a:xfrm rot="377172">
            <a:off x="4591939" y="78415"/>
            <a:ext cx="2406222" cy="502519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359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A59EB7-8ECD-F15B-25FF-5751FF58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6" y="216187"/>
            <a:ext cx="10205154" cy="652109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7E06B-ECF2-7276-033D-16198DC81441}"/>
              </a:ext>
            </a:extLst>
          </p:cNvPr>
          <p:cNvSpPr txBox="1"/>
          <p:nvPr/>
        </p:nvSpPr>
        <p:spPr>
          <a:xfrm>
            <a:off x="374629" y="666202"/>
            <a:ext cx="8352481" cy="5688955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/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Maryland-National Capital Parks and Planning Commission (M-NCPPC) Planning Assistance for a Municipalities and Communities (PAMC)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will be issuing the Request for Proposals soon for the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Action Plan, including resident, business and stakeholder engagement opportunities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Flood assessment and mitigation strategies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Town of Brentwood withdrew from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Pepco Sustainable Communities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grant due to conflicts with the MNCPPC planning. </a:t>
            </a:r>
          </a:p>
          <a:p>
            <a:pP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Tree Committee meetings 7/31 and 8/20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Maryland 5 Million Trees initiative participation (contacted CBT)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invasive vine removal training and action (contacted Hyattsville)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Tree Care policy or practices analysis and proposal for Town of Brentwood for municipal and residential tree planting and maintenance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 for 2024 and 2025 Arbor Day event</a:t>
            </a:r>
          </a:p>
          <a:p>
            <a:pP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Green Team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analysis for key actions and drafting 2023-2025 Action Plan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Brentwood Native Plant Network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greensbrentwood@gmail.com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Yard certification for native plants from September to October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 sign complete on 8/31 – share at the 9/5 council meeting &amp; sent for printing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logo with a tree in the middle&#10;&#10;Description automatically generated">
            <a:extLst>
              <a:ext uri="{FF2B5EF4-FFF2-40B4-BE49-F238E27FC236}">
                <a16:creationId xmlns:a16="http://schemas.microsoft.com/office/drawing/2014/main" id="{844040AD-6C32-16FC-8E13-400237BB5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65" y="3976656"/>
            <a:ext cx="2031999" cy="2031999"/>
          </a:xfrm>
          <a:prstGeom prst="rect">
            <a:avLst/>
          </a:prstGeom>
        </p:spPr>
      </p:pic>
      <p:pic>
        <p:nvPicPr>
          <p:cNvPr id="8" name="Picture 7" descr="A group of people standing under a tree&#10;&#10;Description automatically generated">
            <a:extLst>
              <a:ext uri="{FF2B5EF4-FFF2-40B4-BE49-F238E27FC236}">
                <a16:creationId xmlns:a16="http://schemas.microsoft.com/office/drawing/2014/main" id="{57E510C9-AB9A-D0B4-4D5F-544B237B8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76" y="248309"/>
            <a:ext cx="2446778" cy="32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D1F27BD-F51E-411C-9344-17CEAC38C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15834" y="0"/>
            <a:ext cx="6076015" cy="6858000"/>
          </a:xfrm>
          <a:custGeom>
            <a:avLst/>
            <a:gdLst>
              <a:gd name="connsiteX0" fmla="*/ 4886429 w 6076015"/>
              <a:gd name="connsiteY0" fmla="*/ 0 h 6858000"/>
              <a:gd name="connsiteX1" fmla="*/ 0 w 6076015"/>
              <a:gd name="connsiteY1" fmla="*/ 0 h 6858000"/>
              <a:gd name="connsiteX2" fmla="*/ 0 w 6076015"/>
              <a:gd name="connsiteY2" fmla="*/ 6858000 h 6858000"/>
              <a:gd name="connsiteX3" fmla="*/ 4822874 w 6076015"/>
              <a:gd name="connsiteY3" fmla="*/ 6858000 h 6858000"/>
              <a:gd name="connsiteX4" fmla="*/ 4901813 w 6076015"/>
              <a:gd name="connsiteY4" fmla="*/ 6776023 h 6858000"/>
              <a:gd name="connsiteX5" fmla="*/ 6076015 w 6076015"/>
              <a:gd name="connsiteY5" fmla="*/ 4056238 h 6858000"/>
              <a:gd name="connsiteX6" fmla="*/ 5011843 w 6076015"/>
              <a:gd name="connsiteY6" fmla="*/ 163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6015" h="6858000">
                <a:moveTo>
                  <a:pt x="4886429" y="0"/>
                </a:moveTo>
                <a:lnTo>
                  <a:pt x="0" y="0"/>
                </a:lnTo>
                <a:lnTo>
                  <a:pt x="0" y="6858000"/>
                </a:lnTo>
                <a:lnTo>
                  <a:pt x="4822874" y="6858000"/>
                </a:lnTo>
                <a:lnTo>
                  <a:pt x="4901813" y="6776023"/>
                </a:lnTo>
                <a:cubicBezTo>
                  <a:pt x="5557294" y="6070738"/>
                  <a:pt x="6076015" y="5313164"/>
                  <a:pt x="6076015" y="4056238"/>
                </a:cubicBezTo>
                <a:cubicBezTo>
                  <a:pt x="6076015" y="2511674"/>
                  <a:pt x="5699932" y="1123038"/>
                  <a:pt x="5011843" y="16317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41A5130-ACCA-4228-ACBF-A8E15AF04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9592" y="0"/>
            <a:ext cx="1255863" cy="6858000"/>
          </a:xfrm>
          <a:custGeom>
            <a:avLst/>
            <a:gdLst>
              <a:gd name="connsiteX0" fmla="*/ 336988 w 1255863"/>
              <a:gd name="connsiteY0" fmla="*/ 0 h 6858000"/>
              <a:gd name="connsiteX1" fmla="*/ 319322 w 1255863"/>
              <a:gd name="connsiteY1" fmla="*/ 0 h 6858000"/>
              <a:gd name="connsiteX2" fmla="*/ 446066 w 1255863"/>
              <a:gd name="connsiteY2" fmla="*/ 215025 h 6858000"/>
              <a:gd name="connsiteX3" fmla="*/ 1230686 w 1255863"/>
              <a:gd name="connsiteY3" fmla="*/ 4126866 h 6858000"/>
              <a:gd name="connsiteX4" fmla="*/ 293291 w 1255863"/>
              <a:gd name="connsiteY4" fmla="*/ 6535527 h 6858000"/>
              <a:gd name="connsiteX5" fmla="*/ 0 w 1255863"/>
              <a:gd name="connsiteY5" fmla="*/ 6858000 h 6858000"/>
              <a:gd name="connsiteX6" fmla="*/ 19225 w 1255863"/>
              <a:gd name="connsiteY6" fmla="*/ 6858000 h 6858000"/>
              <a:gd name="connsiteX7" fmla="*/ 311570 w 1255863"/>
              <a:gd name="connsiteY7" fmla="*/ 6536566 h 6858000"/>
              <a:gd name="connsiteX8" fmla="*/ 1248965 w 1255863"/>
              <a:gd name="connsiteY8" fmla="*/ 4127905 h 6858000"/>
              <a:gd name="connsiteX9" fmla="*/ 464345 w 1255863"/>
              <a:gd name="connsiteY9" fmla="*/ 2160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5863" h="6858000">
                <a:moveTo>
                  <a:pt x="336988" y="0"/>
                </a:moveTo>
                <a:lnTo>
                  <a:pt x="319322" y="0"/>
                </a:lnTo>
                <a:lnTo>
                  <a:pt x="446066" y="215025"/>
                </a:lnTo>
                <a:cubicBezTo>
                  <a:pt x="1009729" y="1236925"/>
                  <a:pt x="1285771" y="2619851"/>
                  <a:pt x="1230686" y="4126866"/>
                </a:cubicBezTo>
                <a:cubicBezTo>
                  <a:pt x="1190840" y="5216972"/>
                  <a:pt x="809006" y="5925974"/>
                  <a:pt x="293291" y="6535527"/>
                </a:cubicBezTo>
                <a:lnTo>
                  <a:pt x="0" y="6858000"/>
                </a:lnTo>
                <a:lnTo>
                  <a:pt x="19225" y="6858000"/>
                </a:lnTo>
                <a:lnTo>
                  <a:pt x="311570" y="6536566"/>
                </a:lnTo>
                <a:cubicBezTo>
                  <a:pt x="827286" y="5927014"/>
                  <a:pt x="1209119" y="5218011"/>
                  <a:pt x="1248965" y="4127905"/>
                </a:cubicBezTo>
                <a:cubicBezTo>
                  <a:pt x="1304050" y="2620891"/>
                  <a:pt x="1028009" y="1237965"/>
                  <a:pt x="464345" y="2160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59EB7-8ECD-F15B-25FF-5751FF58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914973" cy="575659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Upcoming Activities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6F5E9E8-A8DB-43E7-A844-ED53DF57F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1286738" cy="6858000"/>
          </a:xfrm>
          <a:custGeom>
            <a:avLst/>
            <a:gdLst>
              <a:gd name="connsiteX0" fmla="*/ 97701 w 1286738"/>
              <a:gd name="connsiteY0" fmla="*/ 0 h 6858000"/>
              <a:gd name="connsiteX1" fmla="*/ 64021 w 1286738"/>
              <a:gd name="connsiteY1" fmla="*/ 0 h 6858000"/>
              <a:gd name="connsiteX2" fmla="*/ 181323 w 1286738"/>
              <a:gd name="connsiteY2" fmla="*/ 152009 h 6858000"/>
              <a:gd name="connsiteX3" fmla="*/ 1253058 w 1286738"/>
              <a:gd name="connsiteY3" fmla="*/ 4056972 h 6858000"/>
              <a:gd name="connsiteX4" fmla="*/ 70511 w 1286738"/>
              <a:gd name="connsiteY4" fmla="*/ 6785070 h 6858000"/>
              <a:gd name="connsiteX5" fmla="*/ 0 w 1286738"/>
              <a:gd name="connsiteY5" fmla="*/ 6858000 h 6858000"/>
              <a:gd name="connsiteX6" fmla="*/ 33680 w 1286738"/>
              <a:gd name="connsiteY6" fmla="*/ 6858000 h 6858000"/>
              <a:gd name="connsiteX7" fmla="*/ 104191 w 1286738"/>
              <a:gd name="connsiteY7" fmla="*/ 6785070 h 6858000"/>
              <a:gd name="connsiteX8" fmla="*/ 1286738 w 1286738"/>
              <a:gd name="connsiteY8" fmla="*/ 4056972 h 6858000"/>
              <a:gd name="connsiteX9" fmla="*/ 215003 w 1286738"/>
              <a:gd name="connsiteY9" fmla="*/ 1520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6738" h="6858000">
                <a:moveTo>
                  <a:pt x="97701" y="0"/>
                </a:moveTo>
                <a:lnTo>
                  <a:pt x="64021" y="0"/>
                </a:lnTo>
                <a:lnTo>
                  <a:pt x="181323" y="152009"/>
                </a:lnTo>
                <a:cubicBezTo>
                  <a:pt x="874303" y="1114805"/>
                  <a:pt x="1253058" y="2507685"/>
                  <a:pt x="1253058" y="4056972"/>
                </a:cubicBezTo>
                <a:cubicBezTo>
                  <a:pt x="1253058" y="5317740"/>
                  <a:pt x="730650" y="6077629"/>
                  <a:pt x="70511" y="6785070"/>
                </a:cubicBezTo>
                <a:lnTo>
                  <a:pt x="0" y="6858000"/>
                </a:lnTo>
                <a:lnTo>
                  <a:pt x="33680" y="6858000"/>
                </a:lnTo>
                <a:lnTo>
                  <a:pt x="104191" y="6785070"/>
                </a:lnTo>
                <a:cubicBezTo>
                  <a:pt x="764330" y="6077629"/>
                  <a:pt x="1286738" y="5317740"/>
                  <a:pt x="1286738" y="4056972"/>
                </a:cubicBezTo>
                <a:cubicBezTo>
                  <a:pt x="1286738" y="2507685"/>
                  <a:pt x="907983" y="1114805"/>
                  <a:pt x="215003" y="1520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 descr="A picture containing outdoor, plant, herb, shrub&#10;&#10;Description automatically generated">
            <a:extLst>
              <a:ext uri="{FF2B5EF4-FFF2-40B4-BE49-F238E27FC236}">
                <a16:creationId xmlns:a16="http://schemas.microsoft.com/office/drawing/2014/main" id="{3DBECD59-195F-2F2A-893C-8F922BF6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6960" y="619107"/>
            <a:ext cx="3074095" cy="2305571"/>
          </a:xfrm>
          <a:prstGeom prst="rect">
            <a:avLst/>
          </a:prstGeom>
        </p:spPr>
      </p:pic>
      <p:pic>
        <p:nvPicPr>
          <p:cNvPr id="15" name="Picture 14" descr="A solar panel next to a metal pole&#10;&#10;Description automatically generated with low confidence">
            <a:extLst>
              <a:ext uri="{FF2B5EF4-FFF2-40B4-BE49-F238E27FC236}">
                <a16:creationId xmlns:a16="http://schemas.microsoft.com/office/drawing/2014/main" id="{4B9B4F63-5E63-2B7A-EF8D-872D3D31B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53" y="3543785"/>
            <a:ext cx="2631049" cy="2867628"/>
          </a:xfrm>
          <a:prstGeom prst="rect">
            <a:avLst/>
          </a:prstGeom>
        </p:spPr>
      </p:pic>
      <p:pic>
        <p:nvPicPr>
          <p:cNvPr id="4" name="Picture 3" descr="A sign in a park&#10;&#10;Description automatically generated with medium confidence">
            <a:extLst>
              <a:ext uri="{FF2B5EF4-FFF2-40B4-BE49-F238E27FC236}">
                <a16:creationId xmlns:a16="http://schemas.microsoft.com/office/drawing/2014/main" id="{B08DD449-4C14-E4BB-C759-E2C29C2E1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59" y="234846"/>
            <a:ext cx="2367451" cy="2552507"/>
          </a:xfrm>
          <a:prstGeom prst="rect">
            <a:avLst/>
          </a:prstGeom>
        </p:spPr>
      </p:pic>
      <p:pic>
        <p:nvPicPr>
          <p:cNvPr id="11" name="Picture 10" descr="A picture containing outdoor, grass, lake, water&#10;&#10;Description automatically generated">
            <a:extLst>
              <a:ext uri="{FF2B5EF4-FFF2-40B4-BE49-F238E27FC236}">
                <a16:creationId xmlns:a16="http://schemas.microsoft.com/office/drawing/2014/main" id="{A9EE90AE-5B49-5EC5-471E-BA71FEB55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83517" y="3533325"/>
            <a:ext cx="2542368" cy="1906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D88D3-A903-F352-69AA-89598EB321F7}"/>
              </a:ext>
            </a:extLst>
          </p:cNvPr>
          <p:cNvSpPr txBox="1"/>
          <p:nvPr/>
        </p:nvSpPr>
        <p:spPr>
          <a:xfrm>
            <a:off x="236058" y="1124897"/>
            <a:ext cx="6100947" cy="4056703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r>
              <a:rPr kumimoji="0" lang="en-US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8/29 at 9AM Thomas Stone Elementary beautification including pollinator garden maintenance </a:t>
            </a: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date change for Sustainable Brentwood Green Team Tree Committee meeting</a:t>
            </a: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endParaRPr kumimoji="0" lang="en-US" i="0" u="none" strike="noStrike" cap="none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Tree Committee meeting is being scheduled</a:t>
            </a:r>
            <a:endParaRPr kumimoji="0" lang="en-US" i="0" u="none" strike="noStrike" cap="none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Corbel" panose="020B0503020204020204" pitchFamily="34" charset="0"/>
              <a:tabLst/>
              <a:defRPr/>
            </a:pPr>
            <a:r>
              <a:rPr kumimoji="0" lang="en-US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Brentwood Native Plant Network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Certifications from September to October contact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greensbrentwood@gmail.com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get your yard certified as a native plant garden</a:t>
            </a:r>
          </a:p>
          <a:p>
            <a:pPr>
              <a:lnSpc>
                <a:spcPct val="110000"/>
              </a:lnSpc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cap="none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4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21C4495-06C7-4D38-A504-47181B43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54DC750-3087-4E36-AD5D-5D8FCA91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641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14216FE-B0F1-4AE2-814B-B8459DC08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C5700-0930-539A-2D20-027EC3082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4469"/>
          <a:stretch/>
        </p:blipFill>
        <p:spPr>
          <a:xfrm>
            <a:off x="6380400" y="4570"/>
            <a:ext cx="3058874" cy="3481803"/>
          </a:xfrm>
          <a:custGeom>
            <a:avLst/>
            <a:gdLst/>
            <a:ahLst/>
            <a:cxnLst/>
            <a:rect l="l" t="t" r="r" b="b"/>
            <a:pathLst>
              <a:path w="3058874" h="3470148">
                <a:moveTo>
                  <a:pt x="1619455" y="0"/>
                </a:moveTo>
                <a:lnTo>
                  <a:pt x="2712688" y="0"/>
                </a:lnTo>
                <a:lnTo>
                  <a:pt x="3058874" y="0"/>
                </a:lnTo>
                <a:lnTo>
                  <a:pt x="3058874" y="3470148"/>
                </a:lnTo>
                <a:lnTo>
                  <a:pt x="0" y="3470148"/>
                </a:lnTo>
                <a:lnTo>
                  <a:pt x="3126" y="3337395"/>
                </a:lnTo>
                <a:cubicBezTo>
                  <a:pt x="69921" y="1928213"/>
                  <a:pt x="634366" y="708413"/>
                  <a:pt x="1597331" y="14997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6E73E-D7A4-8776-36AC-57F93964B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20795"/>
          <a:stretch/>
        </p:blipFill>
        <p:spPr>
          <a:xfrm>
            <a:off x="9480422" y="10"/>
            <a:ext cx="2711578" cy="3481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5CA5-0F02-960E-BAED-0DA67FDEC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b="11836"/>
          <a:stretch/>
        </p:blipFill>
        <p:spPr>
          <a:xfrm>
            <a:off x="6382118" y="3532094"/>
            <a:ext cx="5809882" cy="3325906"/>
          </a:xfrm>
          <a:custGeom>
            <a:avLst/>
            <a:gdLst/>
            <a:ahLst/>
            <a:cxnLst/>
            <a:rect l="l" t="t" r="r" b="b"/>
            <a:pathLst>
              <a:path w="5809882" h="3310128">
                <a:moveTo>
                  <a:pt x="1630" y="0"/>
                </a:moveTo>
                <a:lnTo>
                  <a:pt x="3451988" y="0"/>
                </a:lnTo>
                <a:lnTo>
                  <a:pt x="4053347" y="0"/>
                </a:lnTo>
                <a:lnTo>
                  <a:pt x="4901771" y="0"/>
                </a:lnTo>
                <a:lnTo>
                  <a:pt x="5491317" y="0"/>
                </a:lnTo>
                <a:lnTo>
                  <a:pt x="5809882" y="0"/>
                </a:lnTo>
                <a:lnTo>
                  <a:pt x="5809882" y="3310128"/>
                </a:lnTo>
                <a:lnTo>
                  <a:pt x="5491317" y="3310128"/>
                </a:lnTo>
                <a:lnTo>
                  <a:pt x="4053347" y="3310128"/>
                </a:lnTo>
                <a:lnTo>
                  <a:pt x="3451988" y="3310128"/>
                </a:lnTo>
                <a:lnTo>
                  <a:pt x="3451988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D88D3-A903-F352-69AA-89598EB321F7}"/>
              </a:ext>
            </a:extLst>
          </p:cNvPr>
          <p:cNvSpPr txBox="1"/>
          <p:nvPr/>
        </p:nvSpPr>
        <p:spPr>
          <a:xfrm>
            <a:off x="169096" y="875061"/>
            <a:ext cx="6457482" cy="5848236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with 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Metropolitan Washington Council of Governments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Anacostia Watershed Community Advisory Committee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provides community input to the Anacostia Watershed Restoration Partnership, a consortium (led by MWCOG) of local, state, and federal agencies, environmental organizations, and private citizens working toward a cleaner, healthier watershed.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 with 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Anacostia Riverkeeper</a:t>
            </a:r>
            <a:endParaRPr lang="en-US" sz="16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olunteer program that 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monitors water quality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at 38th Street Park and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provides bi-weekly results 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Swim and fish responsibly. Don’t swim 72 hours after a 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Attended Maryland Energy Administration’s inaugural 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Solar Incentives Task Force meeting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tudying the impacts of solar energy in Maryland and making sure that the state meets the solar energy goals established in the State’s renewable energy portfolio standard.​ ( </a:t>
            </a:r>
            <a:r>
              <a:rPr lang="en-US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more info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Attended Coalition for Smarter Growth’s </a:t>
            </a:r>
            <a:r>
              <a:rPr lang="en-US" sz="16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conversation with Prince George’s County Planning Board Chair Peter Shapiro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Attended Senator Malcolm Augustine’s District 47 Leadership Breakfast with Q&amp;A with new </a:t>
            </a:r>
            <a:r>
              <a:rPr lang="en-US" sz="16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Prince George’s County Public Schools Superintendent House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Participated in Nature Everywhere webinar (supports outdoor education)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Attended Sustainable Maryland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hours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59EB7-8ECD-F15B-25FF-5751FF58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99" y="134703"/>
            <a:ext cx="7484771" cy="694637"/>
          </a:xfrm>
        </p:spPr>
        <p:txBody>
          <a:bodyPr vert="horz" lIns="109728" tIns="109728" rIns="109728" bIns="9144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Councilmember July-August activities</a:t>
            </a:r>
          </a:p>
        </p:txBody>
      </p:sp>
    </p:spTree>
    <p:extLst>
      <p:ext uri="{BB962C8B-B14F-4D97-AF65-F5344CB8AC3E}">
        <p14:creationId xmlns:p14="http://schemas.microsoft.com/office/powerpoint/2010/main" val="20098079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B8A0323FD8443A8C7332D0827F77C" ma:contentTypeVersion="13" ma:contentTypeDescription="Create a new document." ma:contentTypeScope="" ma:versionID="1fdb2c7d21cf45f11236ffb733c30209">
  <xsd:schema xmlns:xsd="http://www.w3.org/2001/XMLSchema" xmlns:xs="http://www.w3.org/2001/XMLSchema" xmlns:p="http://schemas.microsoft.com/office/2006/metadata/properties" xmlns:ns2="d7ee7de4-0b39-4edd-80ce-e5ed96b33211" xmlns:ns3="ab0d117c-f362-42f4-a94d-64c388fb7c32" targetNamespace="http://schemas.microsoft.com/office/2006/metadata/properties" ma:root="true" ma:fieldsID="ebe3b6baaefe86a3bf73aaf36a5a58fd" ns2:_="" ns3:_="">
    <xsd:import namespace="d7ee7de4-0b39-4edd-80ce-e5ed96b33211"/>
    <xsd:import namespace="ab0d117c-f362-42f4-a94d-64c388fb7c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EPT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e7de4-0b39-4edd-80ce-e5ed96b332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PT" ma:index="14" nillable="true" ma:displayName="DEPT" ma:list="UserInfo" ma:SharePointGroup="0" ma:internalName="DEP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Order0" ma:index="19" nillable="true" ma:displayName="Order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d117c-f362-42f4-a94d-64c388fb7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d7ee7de4-0b39-4edd-80ce-e5ed96b33211" xsi:nil="true"/>
    <DEPT xmlns="d7ee7de4-0b39-4edd-80ce-e5ed96b33211">
      <UserInfo>
        <DisplayName/>
        <AccountId xsi:nil="true"/>
        <AccountType/>
      </UserInfo>
    </DEP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E39380-D808-459F-9E28-0403C26BD0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ee7de4-0b39-4edd-80ce-e5ed96b33211"/>
    <ds:schemaRef ds:uri="ab0d117c-f362-42f4-a94d-64c388fb7c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D263F9-A852-463F-8FE1-306C7AB4F4BA}">
  <ds:schemaRefs>
    <ds:schemaRef ds:uri="http://schemas.microsoft.com/office/2006/metadata/properties"/>
    <ds:schemaRef ds:uri="http://schemas.microsoft.com/office/infopath/2007/PartnerControls"/>
    <ds:schemaRef ds:uri="d7ee7de4-0b39-4edd-80ce-e5ed96b33211"/>
  </ds:schemaRefs>
</ds:datastoreItem>
</file>

<file path=customXml/itemProps3.xml><?xml version="1.0" encoding="utf-8"?>
<ds:datastoreItem xmlns:ds="http://schemas.openxmlformats.org/officeDocument/2006/customXml" ds:itemID="{90465CE3-33E5-4B33-A2B1-4577647449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598</Words>
  <Application>Microsoft Office PowerPoint</Application>
  <PresentationFormat>Widescreen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Meiryo</vt:lpstr>
      <vt:lpstr>Arial</vt:lpstr>
      <vt:lpstr>Corbel</vt:lpstr>
      <vt:lpstr>SketchLinesVTI</vt:lpstr>
      <vt:lpstr>Town of Brentwood Council Update</vt:lpstr>
      <vt:lpstr>SolSmart</vt:lpstr>
      <vt:lpstr>Updates</vt:lpstr>
      <vt:lpstr>Upcoming Activities</vt:lpstr>
      <vt:lpstr>Councilmember July-August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Brentwood Council Update</dc:title>
  <dc:creator>Lauren Rauk</dc:creator>
  <cp:lastModifiedBy>Lauren Rauk</cp:lastModifiedBy>
  <cp:revision>18</cp:revision>
  <dcterms:created xsi:type="dcterms:W3CDTF">2023-06-01T17:07:12Z</dcterms:created>
  <dcterms:modified xsi:type="dcterms:W3CDTF">2023-08-22T18:51:43Z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0x010100D8EB8A0323FD8443A8C7332D0827F77C</vt:lpwstr>
  </property>
</Properties>
</file>