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23"/>
  </p:notesMasterIdLst>
  <p:sldIdLst>
    <p:sldId id="4562" r:id="rId5"/>
    <p:sldId id="4579" r:id="rId6"/>
    <p:sldId id="4566" r:id="rId7"/>
    <p:sldId id="4581" r:id="rId8"/>
    <p:sldId id="4567" r:id="rId9"/>
    <p:sldId id="4584" r:id="rId10"/>
    <p:sldId id="4582" r:id="rId11"/>
    <p:sldId id="4583" r:id="rId12"/>
    <p:sldId id="4585" r:id="rId13"/>
    <p:sldId id="4580" r:id="rId14"/>
    <p:sldId id="4568" r:id="rId15"/>
    <p:sldId id="4569" r:id="rId16"/>
    <p:sldId id="4575" r:id="rId17"/>
    <p:sldId id="4577" r:id="rId18"/>
    <p:sldId id="4572" r:id="rId19"/>
    <p:sldId id="4574" r:id="rId20"/>
    <p:sldId id="4576" r:id="rId21"/>
    <p:sldId id="45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0" autoAdjust="0"/>
    <p:restoredTop sz="94660"/>
  </p:normalViewPr>
  <p:slideViewPr>
    <p:cSldViewPr snapToGrid="0">
      <p:cViewPr>
        <p:scale>
          <a:sx n="66" d="100"/>
          <a:sy n="66" d="100"/>
        </p:scale>
        <p:origin x="157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9E43A-3AC4-43D9-8645-E98AC93A1F15}"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4EC14-673A-4057-BDB6-C6E78C7F6EF3}" type="slidenum">
              <a:rPr lang="en-US" smtClean="0"/>
              <a:t>‹#›</a:t>
            </a:fld>
            <a:endParaRPr lang="en-US"/>
          </a:p>
        </p:txBody>
      </p:sp>
    </p:spTree>
    <p:extLst>
      <p:ext uri="{BB962C8B-B14F-4D97-AF65-F5344CB8AC3E}">
        <p14:creationId xmlns:p14="http://schemas.microsoft.com/office/powerpoint/2010/main" val="168220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93581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429182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09841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308335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16886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30929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768363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94936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1104014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177103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02227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59972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45055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36697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223807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27083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68624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988" y="4415790"/>
            <a:ext cx="6194424" cy="4183380"/>
          </a:xfrm>
        </p:spPr>
        <p:txBody>
          <a:bodyPr/>
          <a:lstStyle/>
          <a:p>
            <a:pPr defTabSz="949478">
              <a:defRPr/>
            </a:pPr>
            <a:r>
              <a:rPr lang="en-US" sz="1400" dirty="0">
                <a:latin typeface="Cambria" panose="02040503050406030204" pitchFamily="18" charset="0"/>
                <a:ea typeface="Cambria" panose="02040503050406030204" pitchFamily="18" charset="0"/>
              </a:rPr>
              <a:t>Major elements of the project include</a:t>
            </a:r>
          </a:p>
          <a:p>
            <a:pPr defTabSz="949478">
              <a:defRPr/>
            </a:pPr>
            <a:endParaRPr lang="en-US" sz="1400" dirty="0">
              <a:latin typeface="Cambria" panose="02040503050406030204" pitchFamily="18" charset="0"/>
              <a:ea typeface="Cambria" panose="020405030504060302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Identification and categorization of all resources with flooding/stormwater risk;</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Identification of mitigation measures for each category;</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Strategies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to reduce or eliminate flooding and stormwater as hazards</a:t>
            </a: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Sustainability and climate action goal establishment;</a:t>
            </a: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400" dirty="0">
                <a:effectLst/>
                <a:latin typeface="Cambria" panose="02040503050406030204" pitchFamily="18" charset="0"/>
                <a:ea typeface="Cambria" panose="02040503050406030204" pitchFamily="18" charset="0"/>
                <a:cs typeface="Times New Roman" panose="02020603050405020304" pitchFamily="18" charset="0"/>
              </a:rPr>
              <a:t>Climate action steps organization and prioritization;</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A Sustainability-themed Placemaking Event;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Community engagement and outreach; and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Cambria" panose="02040503050406030204" pitchFamily="18" charset="0"/>
                <a:ea typeface="Cambria" panose="02040503050406030204" pitchFamily="18" charset="0"/>
                <a:cs typeface="Segoe UI" panose="020B0502040204020203" pitchFamily="34" charset="0"/>
              </a:rPr>
              <a:t>The Final Climate Action Plan and </a:t>
            </a:r>
            <a:r>
              <a:rPr lang="en-US" sz="1400" dirty="0">
                <a:effectLst/>
                <a:latin typeface="Cambria" panose="02040503050406030204" pitchFamily="18" charset="0"/>
                <a:ea typeface="Cambria" panose="02040503050406030204" pitchFamily="18" charset="0"/>
                <a:cs typeface="Times New Roman" panose="02020603050405020304" pitchFamily="18" charset="0"/>
              </a:rPr>
              <a:t>Risk Management Analysis</a:t>
            </a:r>
          </a:p>
          <a:p>
            <a:pPr marL="342900" marR="0" lvl="0" indent="-342900" fontAlgn="base">
              <a:lnSpc>
                <a:spcPct val="115000"/>
              </a:lnSpc>
              <a:spcBef>
                <a:spcPts val="0"/>
              </a:spcBef>
              <a:spcAft>
                <a:spcPts val="0"/>
              </a:spcAft>
              <a:buSzPts val="1000"/>
              <a:buFont typeface="Symbol" panose="05050102010706020507" pitchFamily="18" charset="2"/>
              <a:buChar char=""/>
              <a:tabLst>
                <a:tab pos="457200" algn="l"/>
              </a:tabLst>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defTabSz="949478">
              <a:defRPr/>
            </a:pPr>
            <a:r>
              <a:rPr lang="en-US" sz="1400" dirty="0">
                <a:latin typeface="Cambria" panose="02040503050406030204" pitchFamily="18" charset="0"/>
                <a:ea typeface="Cambria" panose="02040503050406030204" pitchFamily="18" charset="0"/>
              </a:rPr>
              <a:t>The proposed project cost is $213,135,  and staff recommended releasing funds to undertake the project.  </a:t>
            </a: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78685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12/27/2023</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246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12/27/2023</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4652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12/27/2023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43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12/27/2023</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343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12/27/2023</a:t>
            </a:fld>
            <a:endParaRPr lang="en-US" dirty="0"/>
          </a:p>
        </p:txBody>
      </p:sp>
    </p:spTree>
    <p:extLst>
      <p:ext uri="{BB962C8B-B14F-4D97-AF65-F5344CB8AC3E}">
        <p14:creationId xmlns:p14="http://schemas.microsoft.com/office/powerpoint/2010/main" val="375710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12/27/2023</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460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12/27/2023</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58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12/27/2023</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9995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12/27/2023</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4251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12/27/2023</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3005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12/27/2023</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0503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12/27/2023</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1035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cm3@brentwoodmd.go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cm3@brentwoodmd.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nacostiatrails.org/gran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mailto:cm3@brentwoodmd.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youtube.com/watch?v=gUr2DQyVEP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sustainable-management-food/compostin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epa.gov/sustainable-management-food/compost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epa.gov/sites/default/files/2021-01/documents/2018_ff_fact_sheet_dec_2020_fnl_508.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lmop/basic-information-about-landfill-ga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lmop/basic-information-about-landfill-ga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6" name="Picture 35" descr="A group of people outside of a building&#10;&#10;Description automatically generated">
            <a:extLst>
              <a:ext uri="{FF2B5EF4-FFF2-40B4-BE49-F238E27FC236}">
                <a16:creationId xmlns:a16="http://schemas.microsoft.com/office/drawing/2014/main" id="{558FB276-53CF-BECD-4B7F-A63E5B722ACD}"/>
              </a:ext>
            </a:extLst>
          </p:cNvPr>
          <p:cNvPicPr>
            <a:picLocks noChangeAspect="1"/>
          </p:cNvPicPr>
          <p:nvPr/>
        </p:nvPicPr>
        <p:blipFill rotWithShape="1">
          <a:blip r:embed="rId3">
            <a:extLst>
              <a:ext uri="{28A0092B-C50C-407E-A947-70E740481C1C}">
                <a14:useLocalDpi xmlns:a14="http://schemas.microsoft.com/office/drawing/2010/main" val="0"/>
              </a:ext>
            </a:extLst>
          </a:blip>
          <a:srcRect t="7593" r="1" b="482"/>
          <a:stretch/>
        </p:blipFill>
        <p:spPr>
          <a:xfrm>
            <a:off x="20" y="10"/>
            <a:ext cx="9947062" cy="6857990"/>
          </a:xfrm>
          <a:prstGeom prst="rect">
            <a:avLst/>
          </a:prstGeom>
        </p:spPr>
      </p:pic>
      <p:sp>
        <p:nvSpPr>
          <p:cNvPr id="45" name="Freeform: Shape 4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47" name="Freeform: Shape 46">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Title 1">
            <a:extLst>
              <a:ext uri="{FF2B5EF4-FFF2-40B4-BE49-F238E27FC236}">
                <a16:creationId xmlns:a16="http://schemas.microsoft.com/office/drawing/2014/main" id="{BBA0609D-C60D-A011-F9A1-23358DD55470}"/>
              </a:ext>
            </a:extLst>
          </p:cNvPr>
          <p:cNvSpPr txBox="1">
            <a:spLocks/>
          </p:cNvSpPr>
          <p:nvPr/>
        </p:nvSpPr>
        <p:spPr>
          <a:xfrm>
            <a:off x="8046720" y="1045596"/>
            <a:ext cx="3689406" cy="1944371"/>
          </a:xfrm>
          <a:prstGeom prst="rect">
            <a:avLst/>
          </a:prstGeom>
        </p:spPr>
        <p:txBody>
          <a:bodyPr vert="horz" lIns="109728" tIns="109728" rIns="109728" bIns="91440" rtlCol="0" anchor="b">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20000"/>
              </a:lnSpc>
              <a:spcAft>
                <a:spcPts val="600"/>
              </a:spcAft>
            </a:pPr>
            <a:r>
              <a:rPr lang="en-US" dirty="0"/>
              <a:t>Town of Brentwood Council Update</a:t>
            </a:r>
          </a:p>
        </p:txBody>
      </p:sp>
      <p:sp>
        <p:nvSpPr>
          <p:cNvPr id="33" name="Subtitle 2">
            <a:extLst>
              <a:ext uri="{FF2B5EF4-FFF2-40B4-BE49-F238E27FC236}">
                <a16:creationId xmlns:a16="http://schemas.microsoft.com/office/drawing/2014/main" id="{B7645E57-FEEC-2246-6B7D-ABB315052D9A}"/>
              </a:ext>
            </a:extLst>
          </p:cNvPr>
          <p:cNvSpPr txBox="1">
            <a:spLocks/>
          </p:cNvSpPr>
          <p:nvPr/>
        </p:nvSpPr>
        <p:spPr>
          <a:xfrm>
            <a:off x="8046719" y="3220278"/>
            <a:ext cx="3633747" cy="2592125"/>
          </a:xfrm>
          <a:prstGeom prst="rect">
            <a:avLst/>
          </a:prstGeom>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a:t>December 19, 2023</a:t>
            </a:r>
          </a:p>
          <a:p>
            <a:endParaRPr lang="en-US"/>
          </a:p>
          <a:p>
            <a:r>
              <a:rPr lang="en-US"/>
              <a:t>Contact: cm3@brentwoodmd.gov</a:t>
            </a:r>
            <a:endParaRPr lang="en-US" dirty="0"/>
          </a:p>
        </p:txBody>
      </p:sp>
      <p:sp>
        <p:nvSpPr>
          <p:cNvPr id="34" name="TextBox 33">
            <a:extLst>
              <a:ext uri="{FF2B5EF4-FFF2-40B4-BE49-F238E27FC236}">
                <a16:creationId xmlns:a16="http://schemas.microsoft.com/office/drawing/2014/main" id="{ACC49A54-8556-D686-422C-3B9F84096078}"/>
              </a:ext>
            </a:extLst>
          </p:cNvPr>
          <p:cNvSpPr txBox="1"/>
          <p:nvPr/>
        </p:nvSpPr>
        <p:spPr>
          <a:xfrm>
            <a:off x="9615853" y="6231807"/>
            <a:ext cx="2423337" cy="276999"/>
          </a:xfrm>
          <a:prstGeom prst="rect">
            <a:avLst/>
          </a:prstGeom>
          <a:noFill/>
        </p:spPr>
        <p:txBody>
          <a:bodyPr wrap="square" rtlCol="0">
            <a:spAutoFit/>
          </a:bodyPr>
          <a:lstStyle/>
          <a:p>
            <a:pPr>
              <a:spcAft>
                <a:spcPts val="600"/>
              </a:spcAft>
            </a:pPr>
            <a:r>
              <a:rPr lang="en-US" sz="1200" dirty="0"/>
              <a:t>Submitted December 15, 2023</a:t>
            </a:r>
          </a:p>
        </p:txBody>
      </p:sp>
    </p:spTree>
    <p:extLst>
      <p:ext uri="{BB962C8B-B14F-4D97-AF65-F5344CB8AC3E}">
        <p14:creationId xmlns:p14="http://schemas.microsoft.com/office/powerpoint/2010/main" val="316237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47898" y="1251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Tree Committee 2024 Plan</a:t>
            </a:r>
          </a:p>
        </p:txBody>
      </p:sp>
      <p:graphicFrame>
        <p:nvGraphicFramePr>
          <p:cNvPr id="12" name="Table 11">
            <a:extLst>
              <a:ext uri="{FF2B5EF4-FFF2-40B4-BE49-F238E27FC236}">
                <a16:creationId xmlns:a16="http://schemas.microsoft.com/office/drawing/2014/main" id="{C6CC299C-2753-200A-F1A4-88119C541B9F}"/>
              </a:ext>
            </a:extLst>
          </p:cNvPr>
          <p:cNvGraphicFramePr>
            <a:graphicFrameLocks noGrp="1"/>
          </p:cNvGraphicFramePr>
          <p:nvPr/>
        </p:nvGraphicFramePr>
        <p:xfrm>
          <a:off x="482600" y="722224"/>
          <a:ext cx="11428718" cy="5350579"/>
        </p:xfrm>
        <a:graphic>
          <a:graphicData uri="http://schemas.openxmlformats.org/drawingml/2006/table">
            <a:tbl>
              <a:tblPr firstRow="1" firstCol="1" bandRow="1">
                <a:tableStyleId>{B301B821-A1FF-4177-AEE7-76D212191A09}</a:tableStyleId>
              </a:tblPr>
              <a:tblGrid>
                <a:gridCol w="2666227">
                  <a:extLst>
                    <a:ext uri="{9D8B030D-6E8A-4147-A177-3AD203B41FA5}">
                      <a16:colId xmlns:a16="http://schemas.microsoft.com/office/drawing/2014/main" val="3550826491"/>
                    </a:ext>
                  </a:extLst>
                </a:gridCol>
                <a:gridCol w="6338073">
                  <a:extLst>
                    <a:ext uri="{9D8B030D-6E8A-4147-A177-3AD203B41FA5}">
                      <a16:colId xmlns:a16="http://schemas.microsoft.com/office/drawing/2014/main" val="1600487701"/>
                    </a:ext>
                  </a:extLst>
                </a:gridCol>
                <a:gridCol w="2424418">
                  <a:extLst>
                    <a:ext uri="{9D8B030D-6E8A-4147-A177-3AD203B41FA5}">
                      <a16:colId xmlns:a16="http://schemas.microsoft.com/office/drawing/2014/main" val="1441494034"/>
                    </a:ext>
                  </a:extLst>
                </a:gridCol>
              </a:tblGrid>
              <a:tr h="445698">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Due Date</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Activity</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Lead</a:t>
                      </a:r>
                    </a:p>
                    <a:p>
                      <a:pPr marL="0" marR="0" algn="ctr">
                        <a:spcBef>
                          <a:spcPts val="0"/>
                        </a:spcBef>
                        <a:spcAft>
                          <a:spcPts val="0"/>
                        </a:spcAft>
                      </a:pP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4140711"/>
                  </a:ext>
                </a:extLst>
              </a:tr>
              <a:tr h="43898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January 27, 10AM</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Ivy removal from trees</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Nigel</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49007"/>
                  </a:ext>
                </a:extLst>
              </a:tr>
              <a:tr h="44569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February</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Info package on care and maintenance guidance for residents</a:t>
                      </a:r>
                    </a:p>
                    <a:p>
                      <a:pPr marL="0" marR="0">
                        <a:spcBef>
                          <a:spcPts val="0"/>
                        </a:spcBef>
                        <a:spcAft>
                          <a:spcPts val="0"/>
                        </a:spcAft>
                      </a:pP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a:effectLst/>
                          <a:latin typeface="Arial" panose="020B0604020202020204" pitchFamily="34" charset="0"/>
                          <a:cs typeface="Arial" panose="020B0604020202020204" pitchFamily="34" charset="0"/>
                        </a:rPr>
                        <a:t>Lauren</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32698122"/>
                  </a:ext>
                </a:extLst>
              </a:tr>
              <a:tr h="668547">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March</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Tree health update walk and identification of replacement, pruning, removal, new planting</a:t>
                      </a:r>
                    </a:p>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 includes Rhode Island Avenue</a:t>
                      </a:r>
                    </a:p>
                    <a:p>
                      <a:pPr marL="0" marR="0">
                        <a:spcBef>
                          <a:spcPts val="0"/>
                        </a:spcBef>
                        <a:spcAft>
                          <a:spcPts val="0"/>
                        </a:spcAft>
                      </a:pP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Savannah</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7294923"/>
                  </a:ext>
                </a:extLst>
              </a:tr>
              <a:tr h="668547">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April </a:t>
                      </a:r>
                    </a:p>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Last Friday of the month</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Arbor Day event</a:t>
                      </a:r>
                    </a:p>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Include possible tree replacement</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Gary, Savannah</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0174146"/>
                  </a:ext>
                </a:extLst>
              </a:tr>
              <a:tr h="43898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June</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Town code, care, practices – research</a:t>
                      </a: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Jason/Jacob/Lauren</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3379501"/>
                  </a:ext>
                </a:extLst>
              </a:tr>
              <a:tr h="43898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Placemaking event</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Community Survey</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Sara</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784421"/>
                  </a:ext>
                </a:extLst>
              </a:tr>
              <a:tr h="44569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November</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Seed collection day for kids</a:t>
                      </a:r>
                    </a:p>
                    <a:p>
                      <a:pPr marL="0" marR="0">
                        <a:spcBef>
                          <a:spcPts val="0"/>
                        </a:spcBef>
                        <a:spcAft>
                          <a:spcPts val="0"/>
                        </a:spcAft>
                      </a:pP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Gary</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2323698"/>
                  </a:ext>
                </a:extLst>
              </a:tr>
              <a:tr h="43898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 </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Grants – identify best fit, timeline, recommend application</a:t>
                      </a: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TBD</a:t>
                      </a:r>
                    </a:p>
                  </a:txBody>
                  <a:tcPr marL="68580" marR="68580" marT="0" marB="0"/>
                </a:tc>
                <a:extLst>
                  <a:ext uri="{0D108BD9-81ED-4DB2-BD59-A6C34878D82A}">
                    <a16:rowId xmlns:a16="http://schemas.microsoft.com/office/drawing/2014/main" val="1530370240"/>
                  </a:ext>
                </a:extLst>
              </a:tr>
              <a:tr h="44569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 </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Tree maintenance workshop, include right tree, right place guidance</a:t>
                      </a:r>
                    </a:p>
                    <a:p>
                      <a:pPr marL="0" marR="0">
                        <a:spcBef>
                          <a:spcPts val="0"/>
                        </a:spcBef>
                        <a:spcAft>
                          <a:spcPts val="0"/>
                        </a:spcAft>
                      </a:pPr>
                      <a:endParaRPr lang="en-US" sz="1600" b="0" kern="100" dirty="0">
                        <a:effectLst/>
                        <a:latin typeface="Arial" panose="020B060402020202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 in partnership with MD DNR</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3839012"/>
                  </a:ext>
                </a:extLst>
              </a:tr>
            </a:tbl>
          </a:graphicData>
        </a:graphic>
      </p:graphicFrame>
      <p:sp>
        <p:nvSpPr>
          <p:cNvPr id="13" name="TextBox 12">
            <a:extLst>
              <a:ext uri="{FF2B5EF4-FFF2-40B4-BE49-F238E27FC236}">
                <a16:creationId xmlns:a16="http://schemas.microsoft.com/office/drawing/2014/main" id="{D10C5BF3-E1BB-B177-949E-2AC085E86E1B}"/>
              </a:ext>
            </a:extLst>
          </p:cNvPr>
          <p:cNvSpPr txBox="1"/>
          <p:nvPr/>
        </p:nvSpPr>
        <p:spPr>
          <a:xfrm>
            <a:off x="1058632" y="6337300"/>
            <a:ext cx="10396768" cy="369332"/>
          </a:xfrm>
          <a:prstGeom prst="rect">
            <a:avLst/>
          </a:prstGeom>
          <a:solidFill>
            <a:srgbClr val="92D050"/>
          </a:solidFill>
        </p:spPr>
        <p:txBody>
          <a:bodyPr wrap="square" rtlCol="0">
            <a:spAutoFit/>
          </a:bodyPr>
          <a:lstStyle/>
          <a:p>
            <a:pPr algn="ctr"/>
            <a:r>
              <a:rPr lang="en-US" dirty="0"/>
              <a:t>Get involved with the Tree Committee – contact </a:t>
            </a:r>
            <a:r>
              <a:rPr lang="en-US" dirty="0">
                <a:solidFill>
                  <a:srgbClr val="7030A0"/>
                </a:solidFill>
                <a:hlinkClick r:id="rId3">
                  <a:extLst>
                    <a:ext uri="{A12FA001-AC4F-418D-AE19-62706E023703}">
                      <ahyp:hlinkClr xmlns:ahyp="http://schemas.microsoft.com/office/drawing/2018/hyperlinkcolor" val="tx"/>
                    </a:ext>
                  </a:extLst>
                </a:hlinkClick>
              </a:rPr>
              <a:t>cm3@brentwoodmd.gov</a:t>
            </a:r>
            <a:r>
              <a:rPr lang="en-US" dirty="0">
                <a:solidFill>
                  <a:srgbClr val="7030A0"/>
                </a:solidFill>
              </a:rPr>
              <a:t> </a:t>
            </a:r>
          </a:p>
        </p:txBody>
      </p:sp>
    </p:spTree>
    <p:extLst>
      <p:ext uri="{BB962C8B-B14F-4D97-AF65-F5344CB8AC3E}">
        <p14:creationId xmlns:p14="http://schemas.microsoft.com/office/powerpoint/2010/main" val="136089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35198" y="3156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Brentwood Native Plant Network 2024 Plan</a:t>
            </a:r>
          </a:p>
        </p:txBody>
      </p:sp>
      <p:graphicFrame>
        <p:nvGraphicFramePr>
          <p:cNvPr id="12" name="Table 11">
            <a:extLst>
              <a:ext uri="{FF2B5EF4-FFF2-40B4-BE49-F238E27FC236}">
                <a16:creationId xmlns:a16="http://schemas.microsoft.com/office/drawing/2014/main" id="{C6CC299C-2753-200A-F1A4-88119C541B9F}"/>
              </a:ext>
            </a:extLst>
          </p:cNvPr>
          <p:cNvGraphicFramePr>
            <a:graphicFrameLocks noGrp="1"/>
          </p:cNvGraphicFramePr>
          <p:nvPr>
            <p:extLst>
              <p:ext uri="{D42A27DB-BD31-4B8C-83A1-F6EECF244321}">
                <p14:modId xmlns:p14="http://schemas.microsoft.com/office/powerpoint/2010/main" val="1140118804"/>
              </p:ext>
            </p:extLst>
          </p:nvPr>
        </p:nvGraphicFramePr>
        <p:xfrm>
          <a:off x="992472" y="1224473"/>
          <a:ext cx="10396767" cy="4094189"/>
        </p:xfrm>
        <a:graphic>
          <a:graphicData uri="http://schemas.openxmlformats.org/drawingml/2006/table">
            <a:tbl>
              <a:tblPr firstRow="1" firstCol="1" bandRow="1">
                <a:tableStyleId>{B301B821-A1FF-4177-AEE7-76D212191A09}</a:tableStyleId>
              </a:tblPr>
              <a:tblGrid>
                <a:gridCol w="2034558">
                  <a:extLst>
                    <a:ext uri="{9D8B030D-6E8A-4147-A177-3AD203B41FA5}">
                      <a16:colId xmlns:a16="http://schemas.microsoft.com/office/drawing/2014/main" val="3550826491"/>
                    </a:ext>
                  </a:extLst>
                </a:gridCol>
                <a:gridCol w="5711090">
                  <a:extLst>
                    <a:ext uri="{9D8B030D-6E8A-4147-A177-3AD203B41FA5}">
                      <a16:colId xmlns:a16="http://schemas.microsoft.com/office/drawing/2014/main" val="1600487701"/>
                    </a:ext>
                  </a:extLst>
                </a:gridCol>
                <a:gridCol w="2651119">
                  <a:extLst>
                    <a:ext uri="{9D8B030D-6E8A-4147-A177-3AD203B41FA5}">
                      <a16:colId xmlns:a16="http://schemas.microsoft.com/office/drawing/2014/main" val="1441494034"/>
                    </a:ext>
                  </a:extLst>
                </a:gridCol>
              </a:tblGrid>
              <a:tr h="445698">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Due Date</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Activity</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Lead</a:t>
                      </a:r>
                    </a:p>
                    <a:p>
                      <a:pPr marL="0" marR="0" algn="ctr">
                        <a:spcBef>
                          <a:spcPts val="0"/>
                        </a:spcBef>
                        <a:spcAft>
                          <a:spcPts val="0"/>
                        </a:spcAft>
                      </a:pP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4140711"/>
                  </a:ext>
                </a:extLst>
              </a:tr>
              <a:tr h="438988">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January</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Info table at Wellness Event at Mixt</a:t>
                      </a:r>
                    </a:p>
                  </a:txBody>
                  <a:tcPr marL="68580" marR="68580" marT="0" marB="0"/>
                </a:tc>
                <a:tc>
                  <a:txBody>
                    <a:bodyPr/>
                    <a:lstStyle/>
                    <a:p>
                      <a:pPr marL="0" marR="0">
                        <a:spcBef>
                          <a:spcPts val="0"/>
                        </a:spcBef>
                        <a:spcAft>
                          <a:spcPts val="0"/>
                        </a:spcAft>
                      </a:pPr>
                      <a:r>
                        <a:rPr lang="en-US" sz="1600" kern="100">
                          <a:effectLst/>
                          <a:latin typeface="Arial" panose="020B0604020202020204" pitchFamily="34" charset="0"/>
                          <a:ea typeface="Calibri" panose="020F0502020204030204" pitchFamily="34" charset="0"/>
                          <a:cs typeface="Arial" panose="020B0604020202020204" pitchFamily="34" charset="0"/>
                        </a:rPr>
                        <a:t>Scott</a:t>
                      </a:r>
                    </a:p>
                  </a:txBody>
                  <a:tcPr marL="68580" marR="68580" marT="0" marB="0"/>
                </a:tc>
                <a:extLst>
                  <a:ext uri="{0D108BD9-81ED-4DB2-BD59-A6C34878D82A}">
                    <a16:rowId xmlns:a16="http://schemas.microsoft.com/office/drawing/2014/main" val="25049007"/>
                  </a:ext>
                </a:extLst>
              </a:tr>
              <a:tr h="445698">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May</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Spring Plant Swap</a:t>
                      </a:r>
                    </a:p>
                  </a:txBody>
                  <a:tcPr marL="68580" marR="68580" marT="0" marB="0"/>
                </a:tc>
                <a:tc>
                  <a:txBody>
                    <a:bodyPr/>
                    <a:lstStyle/>
                    <a:p>
                      <a:pPr marL="0" marR="0">
                        <a:spcBef>
                          <a:spcPts val="0"/>
                        </a:spcBef>
                        <a:spcAft>
                          <a:spcPts val="0"/>
                        </a:spcAft>
                      </a:pPr>
                      <a:r>
                        <a:rPr lang="en-US" sz="1600" kern="100">
                          <a:effectLst/>
                          <a:latin typeface="Arial" panose="020B0604020202020204" pitchFamily="34" charset="0"/>
                          <a:ea typeface="Calibri" panose="020F0502020204030204" pitchFamily="34" charset="0"/>
                          <a:cs typeface="Arial" panose="020B0604020202020204" pitchFamily="34" charset="0"/>
                        </a:rPr>
                        <a:t>TBD</a:t>
                      </a:r>
                    </a:p>
                  </a:txBody>
                  <a:tcPr marL="68580" marR="68580" marT="0" marB="0"/>
                </a:tc>
                <a:extLst>
                  <a:ext uri="{0D108BD9-81ED-4DB2-BD59-A6C34878D82A}">
                    <a16:rowId xmlns:a16="http://schemas.microsoft.com/office/drawing/2014/main" val="3832698122"/>
                  </a:ext>
                </a:extLst>
              </a:tr>
              <a:tr h="451161">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May</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Spring Yard Certification</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Scott</a:t>
                      </a:r>
                    </a:p>
                  </a:txBody>
                  <a:tcPr marL="68580" marR="68580" marT="0" marB="0"/>
                </a:tc>
                <a:extLst>
                  <a:ext uri="{0D108BD9-81ED-4DB2-BD59-A6C34878D82A}">
                    <a16:rowId xmlns:a16="http://schemas.microsoft.com/office/drawing/2014/main" val="3557294923"/>
                  </a:ext>
                </a:extLst>
              </a:tr>
              <a:tr h="508000">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June</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Info table at Brentwood Day</a:t>
                      </a:r>
                    </a:p>
                  </a:txBody>
                  <a:tcPr marL="68580" marR="68580" marT="0" marB="0"/>
                </a:tc>
                <a:tc>
                  <a:txBody>
                    <a:bodyPr/>
                    <a:lstStyle/>
                    <a:p>
                      <a:pPr marL="0" marR="0">
                        <a:spcBef>
                          <a:spcPts val="0"/>
                        </a:spcBef>
                        <a:spcAft>
                          <a:spcPts val="0"/>
                        </a:spcAft>
                      </a:pPr>
                      <a:r>
                        <a:rPr lang="en-US" sz="1600" kern="100">
                          <a:effectLst/>
                          <a:latin typeface="Arial" panose="020B0604020202020204" pitchFamily="34" charset="0"/>
                          <a:ea typeface="Calibri" panose="020F0502020204030204" pitchFamily="34" charset="0"/>
                          <a:cs typeface="Arial" panose="020B0604020202020204" pitchFamily="34" charset="0"/>
                        </a:rPr>
                        <a:t>TBD</a:t>
                      </a:r>
                    </a:p>
                  </a:txBody>
                  <a:tcPr marL="68580" marR="68580" marT="0" marB="0"/>
                </a:tc>
                <a:extLst>
                  <a:ext uri="{0D108BD9-81ED-4DB2-BD59-A6C34878D82A}">
                    <a16:rowId xmlns:a16="http://schemas.microsoft.com/office/drawing/2014/main" val="160174146"/>
                  </a:ext>
                </a:extLst>
              </a:tr>
              <a:tr h="438988">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Placemaking event</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TBD</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b="0" kern="100" dirty="0">
                          <a:effectLst/>
                          <a:latin typeface="Arial" panose="020B0604020202020204" pitchFamily="34" charset="0"/>
                          <a:cs typeface="Arial" panose="020B0604020202020204" pitchFamily="34" charset="0"/>
                        </a:rPr>
                        <a:t>TBD</a:t>
                      </a: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4679736"/>
                  </a:ext>
                </a:extLst>
              </a:tr>
              <a:tr h="438988">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November</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Winter Sowing and Seed Swap Event</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Emily</a:t>
                      </a:r>
                    </a:p>
                  </a:txBody>
                  <a:tcPr marL="68580" marR="68580" marT="0" marB="0"/>
                </a:tc>
                <a:extLst>
                  <a:ext uri="{0D108BD9-81ED-4DB2-BD59-A6C34878D82A}">
                    <a16:rowId xmlns:a16="http://schemas.microsoft.com/office/drawing/2014/main" val="4183379501"/>
                  </a:ext>
                </a:extLst>
              </a:tr>
              <a:tr h="445698">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 TBD</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Native Plant Mapping</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Gary/Scott</a:t>
                      </a:r>
                    </a:p>
                  </a:txBody>
                  <a:tcPr marL="68580" marR="68580" marT="0" marB="0"/>
                </a:tc>
                <a:extLst>
                  <a:ext uri="{0D108BD9-81ED-4DB2-BD59-A6C34878D82A}">
                    <a16:rowId xmlns:a16="http://schemas.microsoft.com/office/drawing/2014/main" val="2922323698"/>
                  </a:ext>
                </a:extLst>
              </a:tr>
              <a:tr h="438988">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 Spring-Fall</a:t>
                      </a:r>
                    </a:p>
                  </a:txBody>
                  <a:tcPr marL="68580" marR="68580" marT="0" marB="0"/>
                </a:tc>
                <a:tc>
                  <a:txBody>
                    <a:bodyPr/>
                    <a:lstStyle/>
                    <a:p>
                      <a:pPr marL="0" marR="0">
                        <a:spcBef>
                          <a:spcPts val="0"/>
                        </a:spcBef>
                        <a:spcAft>
                          <a:spcPts val="0"/>
                        </a:spcAft>
                      </a:pPr>
                      <a:r>
                        <a:rPr lang="en-US" sz="1600" kern="100">
                          <a:effectLst/>
                          <a:latin typeface="Arial" panose="020B0604020202020204" pitchFamily="34" charset="0"/>
                          <a:ea typeface="Calibri" panose="020F0502020204030204" pitchFamily="34" charset="0"/>
                          <a:cs typeface="Arial" panose="020B0604020202020204" pitchFamily="34" charset="0"/>
                        </a:rPr>
                        <a:t>Public Park Maintenance </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Emily</a:t>
                      </a:r>
                    </a:p>
                  </a:txBody>
                  <a:tcPr marL="68580" marR="68580" marT="0" marB="0"/>
                </a:tc>
                <a:extLst>
                  <a:ext uri="{0D108BD9-81ED-4DB2-BD59-A6C34878D82A}">
                    <a16:rowId xmlns:a16="http://schemas.microsoft.com/office/drawing/2014/main" val="1530370240"/>
                  </a:ext>
                </a:extLst>
              </a:tr>
            </a:tbl>
          </a:graphicData>
        </a:graphic>
      </p:graphicFrame>
      <p:sp>
        <p:nvSpPr>
          <p:cNvPr id="2" name="TextBox 1">
            <a:extLst>
              <a:ext uri="{FF2B5EF4-FFF2-40B4-BE49-F238E27FC236}">
                <a16:creationId xmlns:a16="http://schemas.microsoft.com/office/drawing/2014/main" id="{89E2E737-B09D-D891-2C89-3BDD27FD8BE6}"/>
              </a:ext>
            </a:extLst>
          </p:cNvPr>
          <p:cNvSpPr txBox="1"/>
          <p:nvPr/>
        </p:nvSpPr>
        <p:spPr>
          <a:xfrm>
            <a:off x="1058632" y="6337300"/>
            <a:ext cx="10396768" cy="369332"/>
          </a:xfrm>
          <a:prstGeom prst="rect">
            <a:avLst/>
          </a:prstGeom>
          <a:solidFill>
            <a:srgbClr val="92D050"/>
          </a:solidFill>
        </p:spPr>
        <p:txBody>
          <a:bodyPr wrap="square" rtlCol="0">
            <a:spAutoFit/>
          </a:bodyPr>
          <a:lstStyle/>
          <a:p>
            <a:pPr algn="ctr"/>
            <a:r>
              <a:rPr lang="en-US" dirty="0"/>
              <a:t>Get involved with the Brentwood Native Plant Network – contact </a:t>
            </a:r>
            <a:r>
              <a:rPr lang="en-US" dirty="0">
                <a:solidFill>
                  <a:srgbClr val="7030A0"/>
                </a:solidFill>
                <a:hlinkClick r:id="rId3">
                  <a:extLst>
                    <a:ext uri="{A12FA001-AC4F-418D-AE19-62706E023703}">
                      <ahyp:hlinkClr xmlns:ahyp="http://schemas.microsoft.com/office/drawing/2018/hyperlinkcolor" val="tx"/>
                    </a:ext>
                  </a:extLst>
                </a:hlinkClick>
              </a:rPr>
              <a:t>cm3@brentwoodmd.gov</a:t>
            </a:r>
            <a:r>
              <a:rPr lang="en-US" dirty="0">
                <a:solidFill>
                  <a:srgbClr val="7030A0"/>
                </a:solidFill>
              </a:rPr>
              <a:t> </a:t>
            </a:r>
          </a:p>
        </p:txBody>
      </p:sp>
    </p:spTree>
    <p:extLst>
      <p:ext uri="{BB962C8B-B14F-4D97-AF65-F5344CB8AC3E}">
        <p14:creationId xmlns:p14="http://schemas.microsoft.com/office/powerpoint/2010/main" val="101241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35198" y="3156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Green Team 2024 Plan</a:t>
            </a:r>
          </a:p>
        </p:txBody>
      </p:sp>
      <p:graphicFrame>
        <p:nvGraphicFramePr>
          <p:cNvPr id="12" name="Table 11">
            <a:extLst>
              <a:ext uri="{FF2B5EF4-FFF2-40B4-BE49-F238E27FC236}">
                <a16:creationId xmlns:a16="http://schemas.microsoft.com/office/drawing/2014/main" id="{C6CC299C-2753-200A-F1A4-88119C541B9F}"/>
              </a:ext>
            </a:extLst>
          </p:cNvPr>
          <p:cNvGraphicFramePr>
            <a:graphicFrameLocks noGrp="1"/>
          </p:cNvGraphicFramePr>
          <p:nvPr>
            <p:extLst>
              <p:ext uri="{D42A27DB-BD31-4B8C-83A1-F6EECF244321}">
                <p14:modId xmlns:p14="http://schemas.microsoft.com/office/powerpoint/2010/main" val="2334023581"/>
              </p:ext>
            </p:extLst>
          </p:nvPr>
        </p:nvGraphicFramePr>
        <p:xfrm>
          <a:off x="622301" y="1210268"/>
          <a:ext cx="11041614" cy="4836436"/>
        </p:xfrm>
        <a:graphic>
          <a:graphicData uri="http://schemas.openxmlformats.org/drawingml/2006/table">
            <a:tbl>
              <a:tblPr firstRow="1" firstCol="1" bandRow="1">
                <a:tableStyleId>{B301B821-A1FF-4177-AEE7-76D212191A09}</a:tableStyleId>
              </a:tblPr>
              <a:tblGrid>
                <a:gridCol w="2160749">
                  <a:extLst>
                    <a:ext uri="{9D8B030D-6E8A-4147-A177-3AD203B41FA5}">
                      <a16:colId xmlns:a16="http://schemas.microsoft.com/office/drawing/2014/main" val="3550826491"/>
                    </a:ext>
                  </a:extLst>
                </a:gridCol>
                <a:gridCol w="7088932">
                  <a:extLst>
                    <a:ext uri="{9D8B030D-6E8A-4147-A177-3AD203B41FA5}">
                      <a16:colId xmlns:a16="http://schemas.microsoft.com/office/drawing/2014/main" val="1600487701"/>
                    </a:ext>
                  </a:extLst>
                </a:gridCol>
                <a:gridCol w="1791933">
                  <a:extLst>
                    <a:ext uri="{9D8B030D-6E8A-4147-A177-3AD203B41FA5}">
                      <a16:colId xmlns:a16="http://schemas.microsoft.com/office/drawing/2014/main" val="1441494034"/>
                    </a:ext>
                  </a:extLst>
                </a:gridCol>
              </a:tblGrid>
              <a:tr h="303000">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Due Date</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Activity</a:t>
                      </a:r>
                      <a:endParaRPr lang="en-US" sz="16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Lead</a:t>
                      </a:r>
                    </a:p>
                  </a:txBody>
                  <a:tcPr marL="68580" marR="68580" marT="0" marB="0"/>
                </a:tc>
                <a:extLst>
                  <a:ext uri="{0D108BD9-81ED-4DB2-BD59-A6C34878D82A}">
                    <a16:rowId xmlns:a16="http://schemas.microsoft.com/office/drawing/2014/main" val="3824140711"/>
                  </a:ext>
                </a:extLst>
              </a:tr>
              <a:tr h="352602">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February </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Green Team training with Sustainable Maryland</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45307396"/>
                  </a:ext>
                </a:extLst>
              </a:tr>
              <a:tr h="352602">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March</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Online Environmental Resource Center</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Lauren</a:t>
                      </a:r>
                    </a:p>
                  </a:txBody>
                  <a:tcPr marL="68580" marR="68580" marT="0" marB="0"/>
                </a:tc>
                <a:extLst>
                  <a:ext uri="{0D108BD9-81ED-4DB2-BD59-A6C34878D82A}">
                    <a16:rowId xmlns:a16="http://schemas.microsoft.com/office/drawing/2014/main" val="80280258"/>
                  </a:ext>
                </a:extLst>
              </a:tr>
              <a:tr h="352602">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April</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Begin Composting Campaign</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Scott &amp; Aliza</a:t>
                      </a:r>
                    </a:p>
                  </a:txBody>
                  <a:tcPr marL="68580" marR="68580" marT="0" marB="0"/>
                </a:tc>
                <a:extLst>
                  <a:ext uri="{0D108BD9-81ED-4DB2-BD59-A6C34878D82A}">
                    <a16:rowId xmlns:a16="http://schemas.microsoft.com/office/drawing/2014/main" val="1079935160"/>
                  </a:ext>
                </a:extLst>
              </a:tr>
              <a:tr h="352602">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Spring-Summer</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Better Bag Bill education and outreach</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6532266"/>
                  </a:ext>
                </a:extLst>
              </a:tr>
              <a:tr h="342900">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May – October </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Northwest Branch of Anacostia river water quality testing </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10695236"/>
                  </a:ext>
                </a:extLst>
              </a:tr>
              <a:tr h="311680">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June</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Info tables at Brentwood Day</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9205029"/>
                  </a:ext>
                </a:extLst>
              </a:tr>
              <a:tr h="368300">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July 1</a:t>
                      </a:r>
                    </a:p>
                  </a:txBody>
                  <a:tcPr marL="68580" marR="68580" marT="0" marB="0"/>
                </a:tc>
                <a:tc>
                  <a:txBody>
                    <a:bodyPr/>
                    <a:lstStyle/>
                    <a:p>
                      <a:pPr marL="0" marR="0" lvl="0" indent="0">
                        <a:spcBef>
                          <a:spcPts val="0"/>
                        </a:spcBef>
                        <a:spcAft>
                          <a:spcPts val="0"/>
                        </a:spcAft>
                        <a:buFont typeface="Arial" panose="020B0604020202020204" pitchFamily="34" charset="0"/>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Apply for a </a:t>
                      </a:r>
                      <a:r>
                        <a:rPr lang="en-US" sz="1600" dirty="0">
                          <a:effectLst/>
                          <a:latin typeface="Arial" panose="020B0604020202020204" pitchFamily="34" charset="0"/>
                          <a:ea typeface="Calibri" panose="020F0502020204030204" pitchFamily="34" charset="0"/>
                          <a:cs typeface="Times New Roman" panose="02020603050405020304" pitchFamily="18" charset="0"/>
                          <a:hlinkClick r:id="rId3"/>
                        </a:rPr>
                        <a:t>FY25 Maryland Heritage Area – Anacostia Trails Heritage Area grant </a:t>
                      </a:r>
                      <a:r>
                        <a:rPr lang="en-US" sz="1600" dirty="0">
                          <a:effectLst/>
                          <a:latin typeface="Arial" panose="020B0604020202020204" pitchFamily="34" charset="0"/>
                          <a:ea typeface="Calibri" panose="020F0502020204030204" pitchFamily="34" charset="0"/>
                          <a:cs typeface="Times New Roman" panose="02020603050405020304" pitchFamily="18" charset="0"/>
                        </a:rPr>
                        <a:t>to improve the Northwest Branch Trail in cooperation with MNCPPC, Gateway Arts District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6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4692174"/>
                  </a:ext>
                </a:extLst>
              </a:tr>
              <a:tr h="368300">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Placemaking event</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CBT Community Engagement and Restoration Mini Grant storm drain stenciling  </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40121775"/>
                  </a:ext>
                </a:extLst>
              </a:tr>
              <a:tr h="368300">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October</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Stream Valley Park assessment and plan with Prince George’s County Parks Dept</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0174146"/>
                  </a:ext>
                </a:extLst>
              </a:tr>
              <a:tr h="322580">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November</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Safe Grow Act to reduce pesticide use</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3379501"/>
                  </a:ext>
                </a:extLst>
              </a:tr>
              <a:tr h="438988">
                <a:tc>
                  <a:txBody>
                    <a:bodyPr/>
                    <a:lstStyle/>
                    <a:p>
                      <a:pPr marL="0" marR="0">
                        <a:spcBef>
                          <a:spcPts val="0"/>
                        </a:spcBef>
                        <a:spcAft>
                          <a:spcPts val="0"/>
                        </a:spcAft>
                      </a:pPr>
                      <a:r>
                        <a:rPr lang="en-US" sz="1600" b="0" kern="100" dirty="0">
                          <a:effectLst/>
                          <a:latin typeface="Arial" panose="020B0604020202020204" pitchFamily="34" charset="0"/>
                          <a:ea typeface="Calibri" panose="020F0502020204030204" pitchFamily="34" charset="0"/>
                          <a:cs typeface="Arial" panose="020B0604020202020204" pitchFamily="34" charset="0"/>
                        </a:rPr>
                        <a:t>All year</a:t>
                      </a:r>
                    </a:p>
                  </a:txBody>
                  <a:tcPr marL="68580" marR="68580" marT="0" marB="0"/>
                </a:tc>
                <a:tc>
                  <a:txBody>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Support Safe Streets for All through Vision Zero committee work</a:t>
                      </a:r>
                    </a:p>
                  </a:txBody>
                  <a:tcPr marL="68580" marR="68580" marT="0" marB="0"/>
                </a:tc>
                <a:tc>
                  <a:txBody>
                    <a:bodyPr/>
                    <a:lstStyle/>
                    <a:p>
                      <a:pPr marL="0" marR="0">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0370240"/>
                  </a:ext>
                </a:extLst>
              </a:tr>
            </a:tbl>
          </a:graphicData>
        </a:graphic>
      </p:graphicFrame>
      <p:sp>
        <p:nvSpPr>
          <p:cNvPr id="2" name="TextBox 1">
            <a:extLst>
              <a:ext uri="{FF2B5EF4-FFF2-40B4-BE49-F238E27FC236}">
                <a16:creationId xmlns:a16="http://schemas.microsoft.com/office/drawing/2014/main" id="{89E2E737-B09D-D891-2C89-3BDD27FD8BE6}"/>
              </a:ext>
            </a:extLst>
          </p:cNvPr>
          <p:cNvSpPr txBox="1"/>
          <p:nvPr/>
        </p:nvSpPr>
        <p:spPr>
          <a:xfrm>
            <a:off x="1058632" y="6337300"/>
            <a:ext cx="10396768" cy="369332"/>
          </a:xfrm>
          <a:prstGeom prst="rect">
            <a:avLst/>
          </a:prstGeom>
          <a:solidFill>
            <a:srgbClr val="92D050"/>
          </a:solidFill>
        </p:spPr>
        <p:txBody>
          <a:bodyPr wrap="square" rtlCol="0">
            <a:spAutoFit/>
          </a:bodyPr>
          <a:lstStyle/>
          <a:p>
            <a:pPr algn="ctr"/>
            <a:r>
              <a:rPr lang="en-US" dirty="0"/>
              <a:t>Get involved with </a:t>
            </a:r>
            <a:r>
              <a:rPr lang="en-US"/>
              <a:t>the Green Team – </a:t>
            </a:r>
            <a:r>
              <a:rPr lang="en-US" dirty="0"/>
              <a:t>contact </a:t>
            </a:r>
            <a:r>
              <a:rPr lang="en-US" dirty="0">
                <a:solidFill>
                  <a:srgbClr val="7030A0"/>
                </a:solidFill>
                <a:hlinkClick r:id="rId4">
                  <a:extLst>
                    <a:ext uri="{A12FA001-AC4F-418D-AE19-62706E023703}">
                      <ahyp:hlinkClr xmlns:ahyp="http://schemas.microsoft.com/office/drawing/2018/hyperlinkcolor" val="tx"/>
                    </a:ext>
                  </a:extLst>
                </a:hlinkClick>
              </a:rPr>
              <a:t>cm3@brentwoodmd.gov</a:t>
            </a:r>
            <a:r>
              <a:rPr lang="en-US" dirty="0">
                <a:solidFill>
                  <a:srgbClr val="7030A0"/>
                </a:solidFill>
              </a:rPr>
              <a:t> </a:t>
            </a:r>
          </a:p>
        </p:txBody>
      </p:sp>
    </p:spTree>
    <p:extLst>
      <p:ext uri="{BB962C8B-B14F-4D97-AF65-F5344CB8AC3E}">
        <p14:creationId xmlns:p14="http://schemas.microsoft.com/office/powerpoint/2010/main" val="328425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CD1F27BD-F51E-411C-9344-17CEAC38C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15834" y="0"/>
            <a:ext cx="6076015" cy="6858000"/>
          </a:xfrm>
          <a:custGeom>
            <a:avLst/>
            <a:gdLst>
              <a:gd name="connsiteX0" fmla="*/ 4886429 w 6076015"/>
              <a:gd name="connsiteY0" fmla="*/ 0 h 6858000"/>
              <a:gd name="connsiteX1" fmla="*/ 0 w 6076015"/>
              <a:gd name="connsiteY1" fmla="*/ 0 h 6858000"/>
              <a:gd name="connsiteX2" fmla="*/ 0 w 6076015"/>
              <a:gd name="connsiteY2" fmla="*/ 6858000 h 6858000"/>
              <a:gd name="connsiteX3" fmla="*/ 4822874 w 6076015"/>
              <a:gd name="connsiteY3" fmla="*/ 6858000 h 6858000"/>
              <a:gd name="connsiteX4" fmla="*/ 4901813 w 6076015"/>
              <a:gd name="connsiteY4" fmla="*/ 6776023 h 6858000"/>
              <a:gd name="connsiteX5" fmla="*/ 6076015 w 6076015"/>
              <a:gd name="connsiteY5" fmla="*/ 4056238 h 6858000"/>
              <a:gd name="connsiteX6" fmla="*/ 5011843 w 6076015"/>
              <a:gd name="connsiteY6" fmla="*/ 163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015" h="6858000">
                <a:moveTo>
                  <a:pt x="4886429" y="0"/>
                </a:moveTo>
                <a:lnTo>
                  <a:pt x="0" y="0"/>
                </a:lnTo>
                <a:lnTo>
                  <a:pt x="0" y="6858000"/>
                </a:lnTo>
                <a:lnTo>
                  <a:pt x="4822874" y="6858000"/>
                </a:lnTo>
                <a:lnTo>
                  <a:pt x="4901813" y="6776023"/>
                </a:lnTo>
                <a:cubicBezTo>
                  <a:pt x="5557294" y="6070738"/>
                  <a:pt x="6076015" y="5313164"/>
                  <a:pt x="6076015" y="4056238"/>
                </a:cubicBezTo>
                <a:cubicBezTo>
                  <a:pt x="6076015" y="2511674"/>
                  <a:pt x="5699932" y="1123038"/>
                  <a:pt x="5011843" y="16317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041A5130-ACCA-4228-ACBF-A8E15AF04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9592" y="0"/>
            <a:ext cx="1255863" cy="6858000"/>
          </a:xfrm>
          <a:custGeom>
            <a:avLst/>
            <a:gdLst>
              <a:gd name="connsiteX0" fmla="*/ 336988 w 1255863"/>
              <a:gd name="connsiteY0" fmla="*/ 0 h 6858000"/>
              <a:gd name="connsiteX1" fmla="*/ 319322 w 1255863"/>
              <a:gd name="connsiteY1" fmla="*/ 0 h 6858000"/>
              <a:gd name="connsiteX2" fmla="*/ 446066 w 1255863"/>
              <a:gd name="connsiteY2" fmla="*/ 215025 h 6858000"/>
              <a:gd name="connsiteX3" fmla="*/ 1230686 w 1255863"/>
              <a:gd name="connsiteY3" fmla="*/ 4126866 h 6858000"/>
              <a:gd name="connsiteX4" fmla="*/ 293291 w 1255863"/>
              <a:gd name="connsiteY4" fmla="*/ 6535527 h 6858000"/>
              <a:gd name="connsiteX5" fmla="*/ 0 w 1255863"/>
              <a:gd name="connsiteY5" fmla="*/ 6858000 h 6858000"/>
              <a:gd name="connsiteX6" fmla="*/ 19225 w 1255863"/>
              <a:gd name="connsiteY6" fmla="*/ 6858000 h 6858000"/>
              <a:gd name="connsiteX7" fmla="*/ 311570 w 1255863"/>
              <a:gd name="connsiteY7" fmla="*/ 6536566 h 6858000"/>
              <a:gd name="connsiteX8" fmla="*/ 1248965 w 1255863"/>
              <a:gd name="connsiteY8" fmla="*/ 4127905 h 6858000"/>
              <a:gd name="connsiteX9" fmla="*/ 464345 w 1255863"/>
              <a:gd name="connsiteY9" fmla="*/ 2160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863" h="6858000">
                <a:moveTo>
                  <a:pt x="336988" y="0"/>
                </a:moveTo>
                <a:lnTo>
                  <a:pt x="319322" y="0"/>
                </a:lnTo>
                <a:lnTo>
                  <a:pt x="446066" y="215025"/>
                </a:lnTo>
                <a:cubicBezTo>
                  <a:pt x="1009729" y="1236925"/>
                  <a:pt x="1285771" y="2619851"/>
                  <a:pt x="1230686" y="4126866"/>
                </a:cubicBezTo>
                <a:cubicBezTo>
                  <a:pt x="1190840" y="5216972"/>
                  <a:pt x="809006" y="5925974"/>
                  <a:pt x="293291" y="6535527"/>
                </a:cubicBezTo>
                <a:lnTo>
                  <a:pt x="0" y="6858000"/>
                </a:lnTo>
                <a:lnTo>
                  <a:pt x="19225" y="6858000"/>
                </a:lnTo>
                <a:lnTo>
                  <a:pt x="311570" y="6536566"/>
                </a:lnTo>
                <a:cubicBezTo>
                  <a:pt x="827286" y="5927014"/>
                  <a:pt x="1209119" y="5218011"/>
                  <a:pt x="1248965" y="4127905"/>
                </a:cubicBezTo>
                <a:cubicBezTo>
                  <a:pt x="1304050" y="2620891"/>
                  <a:pt x="1028009" y="1237965"/>
                  <a:pt x="464345" y="216065"/>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0A2408C-7381-F7EA-24BF-68978E70CFE9}"/>
              </a:ext>
            </a:extLst>
          </p:cNvPr>
          <p:cNvSpPr txBox="1">
            <a:spLocks/>
          </p:cNvSpPr>
          <p:nvPr/>
        </p:nvSpPr>
        <p:spPr>
          <a:xfrm>
            <a:off x="467311" y="184819"/>
            <a:ext cx="4914973" cy="758437"/>
          </a:xfrm>
          <a:prstGeom prst="rect">
            <a:avLst/>
          </a:prstGeom>
        </p:spPr>
        <p:txBody>
          <a:bodyPr vert="horz" lIns="109728" tIns="109728" rIns="109728" bIns="91440" rtlCol="0" anchor="t">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spcAft>
                <a:spcPts val="600"/>
              </a:spcAft>
            </a:pPr>
            <a:r>
              <a:rPr lang="en-US" sz="2400" dirty="0"/>
              <a:t>Autumn Updates</a:t>
            </a:r>
          </a:p>
        </p:txBody>
      </p:sp>
      <p:sp>
        <p:nvSpPr>
          <p:cNvPr id="22" name="Freeform: Shape 21">
            <a:extLst>
              <a:ext uri="{FF2B5EF4-FFF2-40B4-BE49-F238E27FC236}">
                <a16:creationId xmlns:a16="http://schemas.microsoft.com/office/drawing/2014/main" id="{36F5E9E8-A8DB-43E7-A844-ED53DF57F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5182" y="0"/>
            <a:ext cx="1286738" cy="6858000"/>
          </a:xfrm>
          <a:custGeom>
            <a:avLst/>
            <a:gdLst>
              <a:gd name="connsiteX0" fmla="*/ 97701 w 1286738"/>
              <a:gd name="connsiteY0" fmla="*/ 0 h 6858000"/>
              <a:gd name="connsiteX1" fmla="*/ 64021 w 1286738"/>
              <a:gd name="connsiteY1" fmla="*/ 0 h 6858000"/>
              <a:gd name="connsiteX2" fmla="*/ 181323 w 1286738"/>
              <a:gd name="connsiteY2" fmla="*/ 152009 h 6858000"/>
              <a:gd name="connsiteX3" fmla="*/ 1253058 w 1286738"/>
              <a:gd name="connsiteY3" fmla="*/ 4056972 h 6858000"/>
              <a:gd name="connsiteX4" fmla="*/ 70511 w 1286738"/>
              <a:gd name="connsiteY4" fmla="*/ 6785070 h 6858000"/>
              <a:gd name="connsiteX5" fmla="*/ 0 w 1286738"/>
              <a:gd name="connsiteY5" fmla="*/ 6858000 h 6858000"/>
              <a:gd name="connsiteX6" fmla="*/ 33680 w 1286738"/>
              <a:gd name="connsiteY6" fmla="*/ 6858000 h 6858000"/>
              <a:gd name="connsiteX7" fmla="*/ 104191 w 1286738"/>
              <a:gd name="connsiteY7" fmla="*/ 6785070 h 6858000"/>
              <a:gd name="connsiteX8" fmla="*/ 1286738 w 1286738"/>
              <a:gd name="connsiteY8" fmla="*/ 4056972 h 6858000"/>
              <a:gd name="connsiteX9" fmla="*/ 215003 w 1286738"/>
              <a:gd name="connsiteY9" fmla="*/ 1520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738" h="6858000">
                <a:moveTo>
                  <a:pt x="97701" y="0"/>
                </a:moveTo>
                <a:lnTo>
                  <a:pt x="64021" y="0"/>
                </a:lnTo>
                <a:lnTo>
                  <a:pt x="181323" y="152009"/>
                </a:lnTo>
                <a:cubicBezTo>
                  <a:pt x="874303" y="1114805"/>
                  <a:pt x="1253058" y="2507685"/>
                  <a:pt x="1253058" y="4056972"/>
                </a:cubicBezTo>
                <a:cubicBezTo>
                  <a:pt x="1253058" y="5317740"/>
                  <a:pt x="730650" y="6077629"/>
                  <a:pt x="70511" y="6785070"/>
                </a:cubicBezTo>
                <a:lnTo>
                  <a:pt x="0" y="6858000"/>
                </a:lnTo>
                <a:lnTo>
                  <a:pt x="33680" y="6858000"/>
                </a:lnTo>
                <a:lnTo>
                  <a:pt x="104191" y="6785070"/>
                </a:lnTo>
                <a:cubicBezTo>
                  <a:pt x="764330" y="6077629"/>
                  <a:pt x="1286738" y="5317740"/>
                  <a:pt x="1286738" y="4056972"/>
                </a:cubicBezTo>
                <a:cubicBezTo>
                  <a:pt x="1286738" y="2507685"/>
                  <a:pt x="907983" y="1114805"/>
                  <a:pt x="215003" y="15200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A logo with a tree in the middle&#10;&#10;Description automatically generated">
            <a:extLst>
              <a:ext uri="{FF2B5EF4-FFF2-40B4-BE49-F238E27FC236}">
                <a16:creationId xmlns:a16="http://schemas.microsoft.com/office/drawing/2014/main" id="{91B5263A-85A8-7F2A-A7F3-265BB20E4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153" y="943262"/>
            <a:ext cx="1934463" cy="1934463"/>
          </a:xfrm>
          <a:prstGeom prst="rect">
            <a:avLst/>
          </a:prstGeom>
        </p:spPr>
      </p:pic>
      <p:pic>
        <p:nvPicPr>
          <p:cNvPr id="5" name="Picture 4" descr="A circle with a tree and flowers&#10;&#10;Description automatically generated">
            <a:extLst>
              <a:ext uri="{FF2B5EF4-FFF2-40B4-BE49-F238E27FC236}">
                <a16:creationId xmlns:a16="http://schemas.microsoft.com/office/drawing/2014/main" id="{F198B4CF-674C-98D4-2F4A-F483BE564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1670" y="943262"/>
            <a:ext cx="1934463" cy="1915118"/>
          </a:xfrm>
          <a:prstGeom prst="rect">
            <a:avLst/>
          </a:prstGeom>
        </p:spPr>
      </p:pic>
      <p:pic>
        <p:nvPicPr>
          <p:cNvPr id="9" name="Picture 8" descr="A building with solar panels on the roof&#10;&#10;Description automatically generated">
            <a:extLst>
              <a:ext uri="{FF2B5EF4-FFF2-40B4-BE49-F238E27FC236}">
                <a16:creationId xmlns:a16="http://schemas.microsoft.com/office/drawing/2014/main" id="{3CDE1E9F-7EBD-1322-A299-FBC1B4F3D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402571" y="3611695"/>
            <a:ext cx="2189253" cy="1711970"/>
          </a:xfrm>
          <a:prstGeom prst="rect">
            <a:avLst/>
          </a:prstGeom>
        </p:spPr>
      </p:pic>
      <p:pic>
        <p:nvPicPr>
          <p:cNvPr id="6" name="Picture 5" descr="A tree with leaves growing out of a hole&#10;&#10;Description automatically generated">
            <a:extLst>
              <a:ext uri="{FF2B5EF4-FFF2-40B4-BE49-F238E27FC236}">
                <a16:creationId xmlns:a16="http://schemas.microsoft.com/office/drawing/2014/main" id="{F003F060-2A17-9EFD-DE14-943C9C630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7573" y="3611694"/>
            <a:ext cx="2168526" cy="1711971"/>
          </a:xfrm>
          <a:prstGeom prst="rect">
            <a:avLst/>
          </a:prstGeom>
        </p:spPr>
      </p:pic>
      <p:sp>
        <p:nvSpPr>
          <p:cNvPr id="10" name="TextBox 9">
            <a:extLst>
              <a:ext uri="{FF2B5EF4-FFF2-40B4-BE49-F238E27FC236}">
                <a16:creationId xmlns:a16="http://schemas.microsoft.com/office/drawing/2014/main" id="{E2F41294-BBE0-B22E-9914-68C4567D31A3}"/>
              </a:ext>
            </a:extLst>
          </p:cNvPr>
          <p:cNvSpPr txBox="1"/>
          <p:nvPr/>
        </p:nvSpPr>
        <p:spPr>
          <a:xfrm>
            <a:off x="467311" y="1128075"/>
            <a:ext cx="6873289" cy="5047536"/>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Tree Committee </a:t>
            </a:r>
            <a:r>
              <a:rPr lang="en-US" sz="1600" dirty="0">
                <a:latin typeface="Arial" panose="020B0604020202020204" pitchFamily="34" charset="0"/>
                <a:cs typeface="Arial" panose="020B0604020202020204" pitchFamily="34" charset="0"/>
              </a:rPr>
              <a:t>lead Nigel Dawson took the invasive ivy removal training from Hyattsville</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Tree Committee </a:t>
            </a:r>
            <a:r>
              <a:rPr lang="en-US" sz="1600" dirty="0">
                <a:latin typeface="Arial" panose="020B0604020202020204" pitchFamily="34" charset="0"/>
                <a:cs typeface="Arial" panose="020B0604020202020204" pitchFamily="34" charset="0"/>
              </a:rPr>
              <a:t>met with Maryland Department of Natural Resources to discuss Maryland Forest Service’s 5 Million Trees initiative. Opportunities: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Statewide goal to plant 5 million native trees by 2031 and 10% in underserved communities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Planning, Coordination, and Technical Assistance related to…</a:t>
            </a:r>
          </a:p>
          <a:p>
            <a:pPr marL="742950" lvl="1"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Tree plantings &amp; maintenance</a:t>
            </a:r>
          </a:p>
          <a:p>
            <a:pPr marL="742950" lvl="1"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Grant Administration</a:t>
            </a:r>
          </a:p>
          <a:p>
            <a:pPr marL="742950" lvl="1"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Forest management</a:t>
            </a:r>
          </a:p>
          <a:p>
            <a:pPr marL="742950" lvl="1"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Seed collection</a:t>
            </a:r>
          </a:p>
          <a:p>
            <a:pPr marL="742950" lvl="1"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Expanding volunteer opportunities</a:t>
            </a:r>
          </a:p>
          <a:p>
            <a:pPr marL="742950" lvl="1"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Outreach &amp; community engagement</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Green Team</a:t>
            </a:r>
          </a:p>
          <a:p>
            <a:r>
              <a:rPr lang="en-US" sz="1600" dirty="0">
                <a:latin typeface="Arial" panose="020B0604020202020204" pitchFamily="34" charset="0"/>
                <a:cs typeface="Arial" panose="020B0604020202020204" pitchFamily="34" charset="0"/>
              </a:rPr>
              <a:t>River clean-up with Friends of the Northwest Branch with video</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Renewable Energy</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“Sustainable Brentwood Online Resources” document in progress</a:t>
            </a:r>
          </a:p>
        </p:txBody>
      </p:sp>
    </p:spTree>
    <p:extLst>
      <p:ext uri="{BB962C8B-B14F-4D97-AF65-F5344CB8AC3E}">
        <p14:creationId xmlns:p14="http://schemas.microsoft.com/office/powerpoint/2010/main" val="326735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862DC986-D72D-94FA-1B20-10A03585ADB0}"/>
              </a:ext>
            </a:extLst>
          </p:cNvPr>
          <p:cNvPicPr>
            <a:picLocks noChangeAspect="1"/>
          </p:cNvPicPr>
          <p:nvPr/>
        </p:nvPicPr>
        <p:blipFill rotWithShape="1">
          <a:blip r:embed="rId3"/>
          <a:srcRect l="18127" r="6450"/>
          <a:stretch/>
        </p:blipFill>
        <p:spPr>
          <a:xfrm>
            <a:off x="20" y="10"/>
            <a:ext cx="9947062" cy="6857990"/>
          </a:xfrm>
          <a:prstGeom prst="rect">
            <a:avLst/>
          </a:prstGeom>
        </p:spPr>
      </p:pic>
      <p:sp>
        <p:nvSpPr>
          <p:cNvPr id="31" name="Freeform: Shape 3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3" name="Freeform: Shape 32">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TextBox 6">
            <a:extLst>
              <a:ext uri="{FF2B5EF4-FFF2-40B4-BE49-F238E27FC236}">
                <a16:creationId xmlns:a16="http://schemas.microsoft.com/office/drawing/2014/main" id="{776EB366-0563-65A1-959F-E8D894CA5365}"/>
              </a:ext>
            </a:extLst>
          </p:cNvPr>
          <p:cNvSpPr txBox="1"/>
          <p:nvPr/>
        </p:nvSpPr>
        <p:spPr>
          <a:xfrm>
            <a:off x="7798107" y="1527724"/>
            <a:ext cx="3911293" cy="4124206"/>
          </a:xfrm>
          <a:prstGeom prst="rect">
            <a:avLst/>
          </a:prstGeom>
          <a:noFill/>
        </p:spPr>
        <p:txBody>
          <a:bodyPr wrap="square" rtlCol="0">
            <a:spAutoFit/>
          </a:bodyPr>
          <a:lstStyle/>
          <a:p>
            <a:pPr algn="ctr"/>
            <a:r>
              <a:rPr lang="en-US" sz="2000" b="1" dirty="0"/>
              <a:t>Town videographer, Matt Carl created a short film about the Green Team and the river clean-up event with Friends of the Northwest Branch</a:t>
            </a:r>
          </a:p>
          <a:p>
            <a:pPr algn="ctr"/>
            <a:endParaRPr lang="en-US" sz="2000" b="1" dirty="0"/>
          </a:p>
          <a:p>
            <a:pPr algn="ctr"/>
            <a:r>
              <a:rPr lang="en-US" sz="2000" b="1" dirty="0"/>
              <a:t>Check it out on the Brentwood YouTube page</a:t>
            </a:r>
          </a:p>
          <a:p>
            <a:pPr algn="ctr"/>
            <a:endParaRPr lang="en-US" sz="2000" b="1" dirty="0"/>
          </a:p>
          <a:p>
            <a:pPr algn="ctr"/>
            <a:r>
              <a:rPr lang="en-US" sz="2000" dirty="0">
                <a:hlinkClick r:id="rId4"/>
              </a:rPr>
              <a:t>https://www.youtube.com/watch?v=gUr2DQyVEPY</a:t>
            </a:r>
            <a:r>
              <a:rPr lang="en-US" sz="2000" dirty="0"/>
              <a:t> </a:t>
            </a:r>
          </a:p>
          <a:p>
            <a:endParaRPr lang="en-US" sz="1400" b="1" dirty="0"/>
          </a:p>
          <a:p>
            <a:endParaRPr lang="en-US" sz="1400" dirty="0"/>
          </a:p>
          <a:p>
            <a:endParaRPr lang="en-US" sz="1400" dirty="0"/>
          </a:p>
        </p:txBody>
      </p:sp>
    </p:spTree>
    <p:extLst>
      <p:ext uri="{BB962C8B-B14F-4D97-AF65-F5344CB8AC3E}">
        <p14:creationId xmlns:p14="http://schemas.microsoft.com/office/powerpoint/2010/main" val="111088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8A4127B-FDAC-12C7-71AB-0A01E50F214E}"/>
              </a:ext>
            </a:extLst>
          </p:cNvPr>
          <p:cNvPicPr>
            <a:picLocks noChangeAspect="1"/>
          </p:cNvPicPr>
          <p:nvPr/>
        </p:nvPicPr>
        <p:blipFill>
          <a:blip r:embed="rId3"/>
          <a:stretch>
            <a:fillRect/>
          </a:stretch>
        </p:blipFill>
        <p:spPr>
          <a:xfrm>
            <a:off x="1854409" y="329092"/>
            <a:ext cx="3001257" cy="2978748"/>
          </a:xfrm>
          <a:prstGeom prst="rect">
            <a:avLst/>
          </a:prstGeom>
        </p:spPr>
      </p:pic>
      <p:cxnSp>
        <p:nvCxnSpPr>
          <p:cNvPr id="22" name="Straight Connector 21">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0849FB7-D799-7130-4E8E-041163F5A3EA}"/>
              </a:ext>
            </a:extLst>
          </p:cNvPr>
          <p:cNvPicPr>
            <a:picLocks noChangeAspect="1"/>
          </p:cNvPicPr>
          <p:nvPr/>
        </p:nvPicPr>
        <p:blipFill>
          <a:blip r:embed="rId4"/>
          <a:stretch>
            <a:fillRect/>
          </a:stretch>
        </p:blipFill>
        <p:spPr>
          <a:xfrm>
            <a:off x="7397219" y="382847"/>
            <a:ext cx="2883124" cy="2803838"/>
          </a:xfrm>
          <a:prstGeom prst="rect">
            <a:avLst/>
          </a:prstGeom>
        </p:spPr>
      </p:pic>
      <p:cxnSp>
        <p:nvCxnSpPr>
          <p:cNvPr id="24" name="Straight Connector 23">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381BF46-8206-8272-A6D5-B80984480C78}"/>
              </a:ext>
            </a:extLst>
          </p:cNvPr>
          <p:cNvPicPr>
            <a:picLocks noChangeAspect="1"/>
          </p:cNvPicPr>
          <p:nvPr/>
        </p:nvPicPr>
        <p:blipFill>
          <a:blip r:embed="rId5"/>
          <a:stretch>
            <a:fillRect/>
          </a:stretch>
        </p:blipFill>
        <p:spPr>
          <a:xfrm>
            <a:off x="1854409" y="3671315"/>
            <a:ext cx="2868551" cy="2964911"/>
          </a:xfrm>
          <a:prstGeom prst="rect">
            <a:avLst/>
          </a:prstGeom>
        </p:spPr>
      </p:pic>
      <p:pic>
        <p:nvPicPr>
          <p:cNvPr id="17" name="Picture 16">
            <a:extLst>
              <a:ext uri="{FF2B5EF4-FFF2-40B4-BE49-F238E27FC236}">
                <a16:creationId xmlns:a16="http://schemas.microsoft.com/office/drawing/2014/main" id="{93643F52-D18C-6E23-95BD-3D3751007524}"/>
              </a:ext>
            </a:extLst>
          </p:cNvPr>
          <p:cNvPicPr>
            <a:picLocks noChangeAspect="1"/>
          </p:cNvPicPr>
          <p:nvPr/>
        </p:nvPicPr>
        <p:blipFill>
          <a:blip r:embed="rId6"/>
          <a:stretch>
            <a:fillRect/>
          </a:stretch>
        </p:blipFill>
        <p:spPr>
          <a:xfrm>
            <a:off x="7469042" y="3568698"/>
            <a:ext cx="2811309" cy="2990755"/>
          </a:xfrm>
          <a:prstGeom prst="rect">
            <a:avLst/>
          </a:prstGeom>
        </p:spPr>
      </p:pic>
    </p:spTree>
    <p:extLst>
      <p:ext uri="{BB962C8B-B14F-4D97-AF65-F5344CB8AC3E}">
        <p14:creationId xmlns:p14="http://schemas.microsoft.com/office/powerpoint/2010/main" val="45266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691245-5E39-EA31-CC4E-432B2C5A8746}"/>
              </a:ext>
            </a:extLst>
          </p:cNvPr>
          <p:cNvSpPr txBox="1"/>
          <p:nvPr/>
        </p:nvSpPr>
        <p:spPr>
          <a:xfrm>
            <a:off x="236058" y="1124897"/>
            <a:ext cx="11244742" cy="5286516"/>
          </a:xfrm>
          <a:prstGeom prst="rect">
            <a:avLst/>
          </a:prstGeom>
        </p:spPr>
        <p:txBody>
          <a:bodyPr vert="horz" lIns="109728" tIns="109728" rIns="109728" bIns="91440" rtlCol="0">
            <a:normAutofit/>
          </a:bodyPr>
          <a:lstStyle/>
          <a:p>
            <a:pPr>
              <a:lnSpc>
                <a:spcPct val="110000"/>
              </a:lnSpc>
              <a:defRPr/>
            </a:pPr>
            <a:r>
              <a:rPr lang="en-US" dirty="0">
                <a:latin typeface="Arial" panose="020B0604020202020204" pitchFamily="34" charset="0"/>
                <a:cs typeface="Arial" panose="020B0604020202020204" pitchFamily="34" charset="0"/>
              </a:rPr>
              <a:t>Saturday, January 13 10AM Brentwood Native Plant Network at town hall </a:t>
            </a:r>
          </a:p>
          <a:p>
            <a:pPr>
              <a:lnSpc>
                <a:spcPct val="110000"/>
              </a:lnSpc>
              <a:defRPr/>
            </a:pPr>
            <a:endParaRPr lang="en-US" dirty="0">
              <a:latin typeface="Arial" panose="020B0604020202020204" pitchFamily="34" charset="0"/>
              <a:cs typeface="Arial" panose="020B0604020202020204" pitchFamily="34" charset="0"/>
            </a:endParaRPr>
          </a:p>
          <a:p>
            <a:pPr>
              <a:lnSpc>
                <a:spcPct val="110000"/>
              </a:lnSpc>
              <a:defRPr/>
            </a:pPr>
            <a:r>
              <a:rPr lang="en-US" dirty="0">
                <a:latin typeface="Arial" panose="020B0604020202020204" pitchFamily="34" charset="0"/>
                <a:cs typeface="Arial" panose="020B0604020202020204" pitchFamily="34" charset="0"/>
              </a:rPr>
              <a:t>Saturday, January 13 11AM Sustainable Brentwood meeting at town hall </a:t>
            </a:r>
          </a:p>
          <a:p>
            <a:pPr>
              <a:lnSpc>
                <a:spcPct val="110000"/>
              </a:lnSpc>
              <a:defRPr/>
            </a:pPr>
            <a:endParaRPr lang="en-US" dirty="0">
              <a:latin typeface="Arial" panose="020B0604020202020204" pitchFamily="34" charset="0"/>
              <a:cs typeface="Arial" panose="020B0604020202020204" pitchFamily="34" charset="0"/>
            </a:endParaRPr>
          </a:p>
          <a:p>
            <a:pPr>
              <a:lnSpc>
                <a:spcPct val="110000"/>
              </a:lnSpc>
              <a:defRPr/>
            </a:pPr>
            <a:r>
              <a:rPr lang="en-US" dirty="0">
                <a:latin typeface="Arial" panose="020B0604020202020204" pitchFamily="34" charset="0"/>
                <a:cs typeface="Arial" panose="020B0604020202020204" pitchFamily="34" charset="0"/>
              </a:rPr>
              <a:t>Saturday, January 27 Tree Committee ivy removal from trees and tree health identification walk – meet at the Public Works Department</a:t>
            </a:r>
          </a:p>
          <a:p>
            <a:pPr>
              <a:lnSpc>
                <a:spcPct val="110000"/>
              </a:lnSpc>
              <a:defRPr/>
            </a:pPr>
            <a:endParaRPr lang="en-US" dirty="0">
              <a:latin typeface="Arial" panose="020B0604020202020204" pitchFamily="34" charset="0"/>
              <a:cs typeface="Arial" panose="020B0604020202020204" pitchFamily="34" charset="0"/>
            </a:endParaRPr>
          </a:p>
          <a:p>
            <a:pPr>
              <a:lnSpc>
                <a:spcPct val="110000"/>
              </a:lnSpc>
              <a:defRPr/>
            </a:pPr>
            <a:r>
              <a:rPr lang="en-US" dirty="0">
                <a:latin typeface="Arial" panose="020B0604020202020204" pitchFamily="34" charset="0"/>
                <a:cs typeface="Arial" panose="020B0604020202020204" pitchFamily="34" charset="0"/>
              </a:rPr>
              <a:t>TENTATIVE Saturday, February 10 Training with Sustainable Maryland</a:t>
            </a:r>
          </a:p>
          <a:p>
            <a:pPr marL="285750" marR="0" lvl="0" indent="-285750" fontAlgn="auto">
              <a:lnSpc>
                <a:spcPct val="110000"/>
              </a:lnSpc>
              <a:spcAft>
                <a:spcPts val="0"/>
              </a:spcAft>
              <a:buClrTx/>
              <a:buSzTx/>
              <a:buFont typeface="Arial" panose="020B0604020202020204" pitchFamily="34" charset="0"/>
              <a:buChar char="•"/>
              <a:tabLst/>
              <a:defRPr/>
            </a:pPr>
            <a:endParaRPr kumimoji="0" lang="en-US" i="0" u="none" strike="noStrike" cap="none" normalizeH="0" noProof="0" dirty="0">
              <a:ln>
                <a:noFill/>
              </a:ln>
              <a:effectLst/>
              <a:uLnTx/>
              <a:uFillTx/>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617D0E9-4FD0-7D38-0F45-1707AC39D568}"/>
              </a:ext>
            </a:extLst>
          </p:cNvPr>
          <p:cNvSpPr txBox="1">
            <a:spLocks/>
          </p:cNvSpPr>
          <p:nvPr/>
        </p:nvSpPr>
        <p:spPr>
          <a:xfrm>
            <a:off x="197098" y="149898"/>
            <a:ext cx="8842333" cy="719722"/>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20000"/>
              </a:lnSpc>
            </a:pPr>
            <a:r>
              <a:rPr lang="en-US" spc="0" dirty="0">
                <a:latin typeface="Arial" panose="020B0604020202020204" pitchFamily="34" charset="0"/>
                <a:cs typeface="Arial" panose="020B0604020202020204" pitchFamily="34" charset="0"/>
              </a:rPr>
              <a:t>Upcoming events</a:t>
            </a:r>
          </a:p>
        </p:txBody>
      </p:sp>
    </p:spTree>
    <p:extLst>
      <p:ext uri="{BB962C8B-B14F-4D97-AF65-F5344CB8AC3E}">
        <p14:creationId xmlns:p14="http://schemas.microsoft.com/office/powerpoint/2010/main" val="3767937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E62A2-83B5-B96E-9466-04F3108EF0FC}"/>
              </a:ext>
            </a:extLst>
          </p:cNvPr>
          <p:cNvSpPr txBox="1"/>
          <p:nvPr/>
        </p:nvSpPr>
        <p:spPr>
          <a:xfrm>
            <a:off x="160748" y="863600"/>
            <a:ext cx="11870504" cy="5448300"/>
          </a:xfrm>
          <a:prstGeom prst="rect">
            <a:avLst/>
          </a:prstGeom>
        </p:spPr>
        <p:txBody>
          <a:bodyPr vert="horz" lIns="109728" tIns="109728" rIns="109728" bIns="91440" rtlCol="0">
            <a:noAutofit/>
          </a:bodyPr>
          <a:lstStyle/>
          <a:p>
            <a:pPr marL="285750" indent="-285750" algn="l">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Collaborated with Neighborhood Design Center, Ecosite, Town of North Brentwood and Councilmember Monroe on the Prince George’s County Stormwater Grant for Windom Road Historical Barrier Park</a:t>
            </a:r>
          </a:p>
          <a:p>
            <a:pPr marL="742950" lvl="1" indent="-285750">
              <a:buFont typeface="Courier New" panose="02070309020205020404" pitchFamily="49" charset="0"/>
              <a:buChar char="o"/>
            </a:pPr>
            <a:r>
              <a:rPr lang="en-US" sz="1600" b="0" i="0" dirty="0">
                <a:solidFill>
                  <a:srgbClr val="000000"/>
                </a:solidFill>
                <a:effectLst/>
                <a:latin typeface="Arial" panose="020B0604020202020204" pitchFamily="34" charset="0"/>
                <a:cs typeface="Arial" panose="020B0604020202020204" pitchFamily="34" charset="0"/>
              </a:rPr>
              <a:t>Chesapeak</a:t>
            </a:r>
            <a:r>
              <a:rPr lang="en-US" sz="1600" dirty="0">
                <a:solidFill>
                  <a:srgbClr val="000000"/>
                </a:solidFill>
                <a:latin typeface="Arial" panose="020B0604020202020204" pitchFamily="34" charset="0"/>
                <a:cs typeface="Arial" panose="020B0604020202020204" pitchFamily="34" charset="0"/>
              </a:rPr>
              <a:t>e Bay Trust consult on grant</a:t>
            </a:r>
          </a:p>
          <a:p>
            <a:pPr marL="285750" indent="-285750" algn="l">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Fall Maryland Municipal League in October, courses attended: </a:t>
            </a:r>
          </a:p>
          <a:p>
            <a:pPr marL="742950" lvl="1" indent="-285750">
              <a:buFont typeface="Courier New" panose="02070309020205020404" pitchFamily="49" charset="0"/>
              <a:buChar char="o"/>
            </a:pPr>
            <a:r>
              <a:rPr lang="en-US" sz="1600" dirty="0">
                <a:solidFill>
                  <a:srgbClr val="000000"/>
                </a:solidFill>
                <a:latin typeface="Arial" panose="020B0604020202020204" pitchFamily="34" charset="0"/>
                <a:cs typeface="Arial" panose="020B0604020202020204" pitchFamily="34" charset="0"/>
              </a:rPr>
              <a:t>College Park sustainability walk with municipal leaders</a:t>
            </a:r>
          </a:p>
          <a:p>
            <a:pPr marL="742950" lvl="1" indent="-285750">
              <a:buFont typeface="Courier New" panose="02070309020205020404" pitchFamily="49" charset="0"/>
              <a:buChar char="o"/>
            </a:pPr>
            <a:r>
              <a:rPr lang="en-US" sz="1600" b="0" i="0" dirty="0">
                <a:solidFill>
                  <a:srgbClr val="000000"/>
                </a:solidFill>
                <a:effectLst/>
                <a:latin typeface="Arial" panose="020B0604020202020204" pitchFamily="34" charset="0"/>
                <a:cs typeface="Arial" panose="020B0604020202020204" pitchFamily="34" charset="0"/>
              </a:rPr>
              <a:t>Supporting an Energ</a:t>
            </a:r>
            <a:r>
              <a:rPr lang="en-US" sz="1600" dirty="0">
                <a:solidFill>
                  <a:srgbClr val="000000"/>
                </a:solidFill>
                <a:latin typeface="Arial" panose="020B0604020202020204" pitchFamily="34" charset="0"/>
                <a:cs typeface="Arial" panose="020B0604020202020204" pitchFamily="34" charset="0"/>
              </a:rPr>
              <a:t>y Efficient Community with Maryland Energy Administration &amp; Department of Housing and Community Development</a:t>
            </a:r>
          </a:p>
          <a:p>
            <a:pPr marL="742950" lvl="1" indent="-285750">
              <a:buFont typeface="Courier New" panose="02070309020205020404" pitchFamily="49" charset="0"/>
              <a:buChar char="o"/>
            </a:pPr>
            <a:r>
              <a:rPr lang="en-US" sz="1600" b="0" i="0" dirty="0">
                <a:solidFill>
                  <a:srgbClr val="000000"/>
                </a:solidFill>
                <a:effectLst/>
                <a:latin typeface="Arial" panose="020B0604020202020204" pitchFamily="34" charset="0"/>
                <a:cs typeface="Arial" panose="020B0604020202020204" pitchFamily="34" charset="0"/>
              </a:rPr>
              <a:t>Traffic Calming, Road Diets, and Speed Management: Moving to Pedestrian Safety with The Traffic Group</a:t>
            </a:r>
          </a:p>
          <a:p>
            <a:pPr marL="742950" lvl="1" indent="-285750">
              <a:buFont typeface="Courier New" panose="02070309020205020404" pitchFamily="49" charset="0"/>
              <a:buChar char="o"/>
            </a:pPr>
            <a:r>
              <a:rPr lang="en-US" sz="1600" dirty="0">
                <a:solidFill>
                  <a:srgbClr val="000000"/>
                </a:solidFill>
                <a:latin typeface="Arial" panose="020B0604020202020204" pitchFamily="34" charset="0"/>
                <a:cs typeface="Arial" panose="020B0604020202020204" pitchFamily="34" charset="0"/>
              </a:rPr>
              <a:t>Municipal Budgeting</a:t>
            </a:r>
          </a:p>
          <a:p>
            <a:pPr marL="742950" lvl="1" indent="-285750">
              <a:buFont typeface="Courier New" panose="02070309020205020404" pitchFamily="49" charset="0"/>
              <a:buChar char="o"/>
            </a:pPr>
            <a:r>
              <a:rPr lang="en-US" sz="1600" b="0" i="0" dirty="0">
                <a:solidFill>
                  <a:srgbClr val="000000"/>
                </a:solidFill>
                <a:effectLst/>
                <a:latin typeface="Arial" panose="020B0604020202020204" pitchFamily="34" charset="0"/>
                <a:cs typeface="Arial" panose="020B0604020202020204" pitchFamily="34" charset="0"/>
              </a:rPr>
              <a:t>Joint Emergency Management Officials Department </a:t>
            </a:r>
            <a:r>
              <a:rPr lang="en-US" sz="1600" dirty="0">
                <a:solidFill>
                  <a:srgbClr val="000000"/>
                </a:solidFill>
                <a:latin typeface="Arial" panose="020B0604020202020204" pitchFamily="34" charset="0"/>
                <a:cs typeface="Arial" panose="020B0604020202020204" pitchFamily="34" charset="0"/>
              </a:rPr>
              <a:t>meet &amp; greet</a:t>
            </a:r>
          </a:p>
          <a:p>
            <a:pPr marL="742950" lvl="1" indent="-285750">
              <a:buFont typeface="Courier New" panose="02070309020205020404" pitchFamily="49" charset="0"/>
              <a:buChar char="o"/>
            </a:pPr>
            <a:r>
              <a:rPr lang="en-US" sz="1600" dirty="0">
                <a:solidFill>
                  <a:srgbClr val="000000"/>
                </a:solidFill>
                <a:latin typeface="Arial" panose="020B0604020202020204" pitchFamily="34" charset="0"/>
                <a:cs typeface="Arial" panose="020B0604020202020204" pitchFamily="34" charset="0"/>
              </a:rPr>
              <a:t>Effective Meetings </a:t>
            </a:r>
          </a:p>
          <a:p>
            <a:pPr marL="742950" lvl="1" indent="-285750">
              <a:buFont typeface="Courier New" panose="02070309020205020404" pitchFamily="49" charset="0"/>
              <a:buChar char="o"/>
            </a:pPr>
            <a:r>
              <a:rPr lang="en-US" sz="1600" dirty="0">
                <a:solidFill>
                  <a:srgbClr val="000000"/>
                </a:solidFill>
                <a:latin typeface="Arial" panose="020B0604020202020204" pitchFamily="34" charset="0"/>
                <a:cs typeface="Arial" panose="020B0604020202020204" pitchFamily="34" charset="0"/>
              </a:rPr>
              <a:t>Ethics</a:t>
            </a: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Prince George’s County Municipal Association</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US Army Corps of Engineers Anacostia Watershed Restoration Project Stakeholder Update </a:t>
            </a:r>
            <a:endParaRPr lang="en-US" sz="16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Joined the Emergency Management Officials Department, attended November meeting</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Met with City of Annapolis and provided Town staff with approaches for helping residents in need</a:t>
            </a: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D47 Leaders Meeting with Senator Augustine</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Meeting with Maryland-National Capital Park and Planning Commission – Department of Parks and Recreation, Prince George’s County – Park Planning Section, Land Management and Environmental Stewardship Division re: Stream Valley Park</a:t>
            </a:r>
          </a:p>
        </p:txBody>
      </p:sp>
      <p:sp>
        <p:nvSpPr>
          <p:cNvPr id="4" name="Title 1">
            <a:extLst>
              <a:ext uri="{FF2B5EF4-FFF2-40B4-BE49-F238E27FC236}">
                <a16:creationId xmlns:a16="http://schemas.microsoft.com/office/drawing/2014/main" id="{81D51EF0-6468-CD12-7AA3-496E54B5EACA}"/>
              </a:ext>
            </a:extLst>
          </p:cNvPr>
          <p:cNvSpPr txBox="1">
            <a:spLocks/>
          </p:cNvSpPr>
          <p:nvPr/>
        </p:nvSpPr>
        <p:spPr>
          <a:xfrm>
            <a:off x="-14899" y="134703"/>
            <a:ext cx="10632099" cy="474897"/>
          </a:xfrm>
          <a:prstGeom prst="rect">
            <a:avLst/>
          </a:prstGeom>
        </p:spPr>
        <p:txBody>
          <a:bodyPr vert="horz" lIns="109728" tIns="109728" rIns="109728" bIns="91440" rtlCol="0" anchor="t">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00000"/>
              </a:lnSpc>
            </a:pPr>
            <a:r>
              <a:rPr lang="en-US" sz="2400" dirty="0">
                <a:latin typeface="Arial" panose="020B0604020202020204" pitchFamily="34" charset="0"/>
                <a:cs typeface="Arial" panose="020B0604020202020204" pitchFamily="34" charset="0"/>
              </a:rPr>
              <a:t>Councilmember October – December recap</a:t>
            </a:r>
          </a:p>
        </p:txBody>
      </p:sp>
    </p:spTree>
    <p:extLst>
      <p:ext uri="{BB962C8B-B14F-4D97-AF65-F5344CB8AC3E}">
        <p14:creationId xmlns:p14="http://schemas.microsoft.com/office/powerpoint/2010/main" val="351116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E62A2-83B5-B96E-9466-04F3108EF0FC}"/>
              </a:ext>
            </a:extLst>
          </p:cNvPr>
          <p:cNvSpPr txBox="1"/>
          <p:nvPr/>
        </p:nvSpPr>
        <p:spPr>
          <a:xfrm>
            <a:off x="160748" y="889000"/>
            <a:ext cx="11870504" cy="3683000"/>
          </a:xfrm>
          <a:prstGeom prst="rect">
            <a:avLst/>
          </a:prstGeom>
        </p:spPr>
        <p:txBody>
          <a:bodyPr vert="horz" lIns="109728" tIns="109728" rIns="109728" bIns="91440" rtlCol="0">
            <a:noAutofit/>
          </a:bodyPr>
          <a:lstStyle/>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Sustainable Maryland and Sierra Club – Better Bag Bill / Plastic Bag Ban webinar</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River litter clean-up with Friends of Northwest</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Meeting with Town  Administrator and Green Team on town composting options</a:t>
            </a: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Attended </a:t>
            </a:r>
            <a:r>
              <a:rPr lang="en-US" sz="1600" dirty="0">
                <a:solidFill>
                  <a:srgbClr val="000000"/>
                </a:solidFill>
                <a:latin typeface="Arial" panose="020B0604020202020204" pitchFamily="34" charset="0"/>
                <a:cs typeface="Arial" panose="020B0604020202020204" pitchFamily="34" charset="0"/>
              </a:rPr>
              <a:t>Congressman Ivey’s Community Project Funding webinar</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2023 Annual PGCMA Legislative Meet &amp; Greet</a:t>
            </a: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District 2 Community Conversations with County Councilwoman Fisher and Senator Augustine, DPIE, Family Services, Parking</a:t>
            </a: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Presented comments to the Prince George’s County Planning Board on the MNCPPC PAMC</a:t>
            </a:r>
          </a:p>
          <a:p>
            <a:pPr marL="285750" indent="-28575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Meeting with </a:t>
            </a:r>
            <a:r>
              <a:rPr lang="en-US" sz="1600" b="0" i="0" dirty="0" err="1">
                <a:solidFill>
                  <a:srgbClr val="000000"/>
                </a:solidFill>
                <a:effectLst/>
                <a:latin typeface="Arial" panose="020B0604020202020204" pitchFamily="34" charset="0"/>
                <a:cs typeface="Arial" panose="020B0604020202020204" pitchFamily="34" charset="0"/>
              </a:rPr>
              <a:t>SolSmart</a:t>
            </a:r>
            <a:r>
              <a:rPr lang="en-US" sz="1600" b="0" i="0" dirty="0">
                <a:solidFill>
                  <a:srgbClr val="000000"/>
                </a:solidFill>
                <a:effectLst/>
                <a:latin typeface="Arial" panose="020B0604020202020204" pitchFamily="34" charset="0"/>
                <a:cs typeface="Arial" panose="020B0604020202020204" pitchFamily="34" charset="0"/>
              </a:rPr>
              <a:t> on solar permitting resources for residents</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Meeting with UMD School of Public Policy for a spring internship</a:t>
            </a:r>
            <a:endParaRPr lang="en-US" sz="1600" b="0" i="0" dirty="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Had </a:t>
            </a:r>
            <a:r>
              <a:rPr lang="en-US" sz="1600" dirty="0">
                <a:solidFill>
                  <a:srgbClr val="000000"/>
                </a:solidFill>
                <a:latin typeface="Arial" panose="020B0604020202020204" pitchFamily="34" charset="0"/>
                <a:cs typeface="Arial" panose="020B0604020202020204" pitchFamily="34" charset="0"/>
              </a:rPr>
              <a:t>to drop from the </a:t>
            </a:r>
            <a:r>
              <a:rPr lang="en-US" sz="1600" b="0" i="0" dirty="0">
                <a:solidFill>
                  <a:srgbClr val="000000"/>
                </a:solidFill>
                <a:effectLst/>
                <a:latin typeface="Arial" panose="020B0604020202020204" pitchFamily="34" charset="0"/>
                <a:cs typeface="Arial" panose="020B0604020202020204" pitchFamily="34" charset="0"/>
              </a:rPr>
              <a:t>National League of Cities &amp; Local Infrastructure Hub – Climate Action “Bootcamp” due to scheduling conflicts. Gateway CDC, Mt Rainier, Brentwood, North Brentwood considering EPA grant. </a:t>
            </a:r>
          </a:p>
        </p:txBody>
      </p:sp>
      <p:sp>
        <p:nvSpPr>
          <p:cNvPr id="4" name="Title 1">
            <a:extLst>
              <a:ext uri="{FF2B5EF4-FFF2-40B4-BE49-F238E27FC236}">
                <a16:creationId xmlns:a16="http://schemas.microsoft.com/office/drawing/2014/main" id="{81D51EF0-6468-CD12-7AA3-496E54B5EACA}"/>
              </a:ext>
            </a:extLst>
          </p:cNvPr>
          <p:cNvSpPr txBox="1">
            <a:spLocks/>
          </p:cNvSpPr>
          <p:nvPr/>
        </p:nvSpPr>
        <p:spPr>
          <a:xfrm>
            <a:off x="-14899" y="134703"/>
            <a:ext cx="10632099" cy="474897"/>
          </a:xfrm>
          <a:prstGeom prst="rect">
            <a:avLst/>
          </a:prstGeom>
        </p:spPr>
        <p:txBody>
          <a:bodyPr vert="horz" lIns="109728" tIns="109728" rIns="109728" bIns="91440" rtlCol="0" anchor="t">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00000"/>
              </a:lnSpc>
            </a:pPr>
            <a:r>
              <a:rPr lang="en-US" sz="2400" dirty="0">
                <a:latin typeface="Arial" panose="020B0604020202020204" pitchFamily="34" charset="0"/>
                <a:cs typeface="Arial" panose="020B0604020202020204" pitchFamily="34" charset="0"/>
              </a:rPr>
              <a:t>Councilmember October – December recap</a:t>
            </a:r>
          </a:p>
        </p:txBody>
      </p:sp>
    </p:spTree>
    <p:extLst>
      <p:ext uri="{BB962C8B-B14F-4D97-AF65-F5344CB8AC3E}">
        <p14:creationId xmlns:p14="http://schemas.microsoft.com/office/powerpoint/2010/main" val="152700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85C6FE36-D24A-770B-6400-AC76A8D43C3B}"/>
              </a:ext>
            </a:extLst>
          </p:cNvPr>
          <p:cNvSpPr txBox="1">
            <a:spLocks/>
          </p:cNvSpPr>
          <p:nvPr/>
        </p:nvSpPr>
        <p:spPr>
          <a:xfrm>
            <a:off x="497483" y="296686"/>
            <a:ext cx="10602908" cy="1957415"/>
          </a:xfrm>
          <a:prstGeom prst="rect">
            <a:avLst/>
          </a:prstGeom>
        </p:spPr>
        <p:txBody>
          <a:bodyPr vert="horz" lIns="109728" tIns="109728" rIns="109728" bIns="91440" rtlCol="0" anchor="t">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00000"/>
              </a:lnSpc>
            </a:pPr>
            <a:r>
              <a:rPr lang="en-US" sz="2800" spc="0" dirty="0"/>
              <a:t>Maryland-National Capital Parks and Planning Commission (M-NCPPC) </a:t>
            </a:r>
          </a:p>
          <a:p>
            <a:pPr>
              <a:lnSpc>
                <a:spcPct val="100000"/>
              </a:lnSpc>
            </a:pPr>
            <a:r>
              <a:rPr lang="en-US" sz="2800" spc="0" dirty="0"/>
              <a:t>Planning Assistance for Municipalities and Communities (PAMC) </a:t>
            </a:r>
          </a:p>
        </p:txBody>
      </p:sp>
      <p:sp>
        <p:nvSpPr>
          <p:cNvPr id="28" name="TextBox 27">
            <a:extLst>
              <a:ext uri="{FF2B5EF4-FFF2-40B4-BE49-F238E27FC236}">
                <a16:creationId xmlns:a16="http://schemas.microsoft.com/office/drawing/2014/main" id="{CDC030BD-FD85-DD42-F951-B33171F23E79}"/>
              </a:ext>
            </a:extLst>
          </p:cNvPr>
          <p:cNvSpPr txBox="1"/>
          <p:nvPr/>
        </p:nvSpPr>
        <p:spPr>
          <a:xfrm>
            <a:off x="497483" y="2413000"/>
            <a:ext cx="11230229" cy="3784600"/>
          </a:xfrm>
          <a:prstGeom prst="rect">
            <a:avLst/>
          </a:prstGeom>
        </p:spPr>
        <p:txBody>
          <a:bodyPr vert="horz" lIns="109728" tIns="109728" rIns="109728" bIns="91440" rtlCol="0">
            <a:normAutofit/>
          </a:bodyPr>
          <a:lstStyle/>
          <a:p>
            <a:pPr marR="0">
              <a:lnSpc>
                <a:spcPct val="150000"/>
              </a:lnSpc>
              <a:spcAft>
                <a:spcPts val="0"/>
              </a:spcAft>
              <a:buFont typeface="Corbel" panose="020B0503020204020204" pitchFamily="34" charset="0"/>
            </a:pPr>
            <a:r>
              <a:rPr lang="en-US" dirty="0">
                <a:solidFill>
                  <a:schemeClr val="tx1">
                    <a:lumMod val="75000"/>
                    <a:lumOff val="25000"/>
                  </a:schemeClr>
                </a:solidFill>
                <a:effectLst/>
                <a:latin typeface="Arial" panose="020B0604020202020204" pitchFamily="34" charset="0"/>
              </a:rPr>
              <a:t>A longstanding program, PAMC was reinvigorated in 2018 with annual funding by the County Council. Over $1.5 million has been invested since then on 27 projects, many undertaken using consultant expertise. These short-term projects produce timely plans and studies for the subjects that municipalities, communities and organizations are interested in most.</a:t>
            </a:r>
          </a:p>
          <a:p>
            <a:pPr marR="0">
              <a:lnSpc>
                <a:spcPct val="150000"/>
              </a:lnSpc>
              <a:spcAft>
                <a:spcPts val="0"/>
              </a:spcAft>
              <a:buFont typeface="Corbel" panose="020B0503020204020204" pitchFamily="34" charset="0"/>
            </a:pPr>
            <a:endParaRPr lang="en-US" dirty="0">
              <a:solidFill>
                <a:schemeClr val="tx1">
                  <a:lumMod val="75000"/>
                  <a:lumOff val="25000"/>
                </a:schemeClr>
              </a:solidFill>
              <a:latin typeface="Arial" panose="020B0604020202020204" pitchFamily="34" charset="0"/>
            </a:endParaRPr>
          </a:p>
          <a:p>
            <a:pPr marR="0" indent="-285750">
              <a:lnSpc>
                <a:spcPct val="150000"/>
              </a:lnSpc>
              <a:spcAft>
                <a:spcPts val="0"/>
              </a:spcAft>
              <a:buFont typeface="Corbel" panose="020B0503020204020204" pitchFamily="34" charset="0"/>
              <a:buChar char="•"/>
            </a:pPr>
            <a:r>
              <a:rPr lang="en-US" dirty="0">
                <a:solidFill>
                  <a:schemeClr val="tx1">
                    <a:lumMod val="75000"/>
                    <a:lumOff val="25000"/>
                  </a:schemeClr>
                </a:solidFill>
                <a:effectLst/>
                <a:latin typeface="Arial" panose="020B0604020202020204" pitchFamily="34" charset="0"/>
              </a:rPr>
              <a:t>Short-term (12-18 month) plans and studies with achievable outcomes</a:t>
            </a:r>
          </a:p>
          <a:p>
            <a:pPr marR="0" indent="-285750">
              <a:lnSpc>
                <a:spcPct val="150000"/>
              </a:lnSpc>
              <a:spcAft>
                <a:spcPts val="0"/>
              </a:spcAft>
              <a:buFont typeface="Corbel" panose="020B0503020204020204" pitchFamily="34" charset="0"/>
              <a:buChar char="•"/>
            </a:pPr>
            <a:r>
              <a:rPr lang="en-US" dirty="0">
                <a:solidFill>
                  <a:schemeClr val="tx1">
                    <a:lumMod val="75000"/>
                    <a:lumOff val="25000"/>
                  </a:schemeClr>
                </a:solidFill>
                <a:effectLst/>
                <a:latin typeface="Arial" panose="020B0604020202020204" pitchFamily="34" charset="0"/>
              </a:rPr>
              <a:t>Projects further implement the policies, strategies and recommendations of the County’s approved plans </a:t>
            </a:r>
          </a:p>
          <a:p>
            <a:pPr marR="0" indent="-285750">
              <a:lnSpc>
                <a:spcPct val="150000"/>
              </a:lnSpc>
              <a:spcAft>
                <a:spcPts val="0"/>
              </a:spcAft>
              <a:buFont typeface="Corbel" panose="020B0503020204020204" pitchFamily="34" charset="0"/>
              <a:buChar char="•"/>
            </a:pPr>
            <a:r>
              <a:rPr lang="en-US" dirty="0">
                <a:solidFill>
                  <a:schemeClr val="tx1">
                    <a:lumMod val="75000"/>
                    <a:lumOff val="25000"/>
                  </a:schemeClr>
                </a:solidFill>
                <a:effectLst/>
                <a:latin typeface="Arial" panose="020B0604020202020204" pitchFamily="34" charset="0"/>
              </a:rPr>
              <a:t>Engagement with municipalities and communities helps build planning capacity at local level</a:t>
            </a:r>
          </a:p>
        </p:txBody>
      </p:sp>
    </p:spTree>
    <p:extLst>
      <p:ext uri="{BB962C8B-B14F-4D97-AF65-F5344CB8AC3E}">
        <p14:creationId xmlns:p14="http://schemas.microsoft.com/office/powerpoint/2010/main" val="316963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ppled water">
            <a:extLst>
              <a:ext uri="{FF2B5EF4-FFF2-40B4-BE49-F238E27FC236}">
                <a16:creationId xmlns:a16="http://schemas.microsoft.com/office/drawing/2014/main" id="{EB86FF60-EE8D-5A8D-4B40-4D6282ED74F2}"/>
              </a:ext>
            </a:extLst>
          </p:cNvPr>
          <p:cNvPicPr>
            <a:picLocks noChangeAspect="1"/>
          </p:cNvPicPr>
          <p:nvPr/>
        </p:nvPicPr>
        <p:blipFill rotWithShape="1">
          <a:blip r:embed="rId3">
            <a:extLst>
              <a:ext uri="{28A0092B-C50C-407E-A947-70E740481C1C}">
                <a14:useLocalDpi xmlns:a14="http://schemas.microsoft.com/office/drawing/2010/main" val="0"/>
              </a:ext>
            </a:extLst>
          </a:blip>
          <a:srcRect l="647" r="49461"/>
          <a:stretch/>
        </p:blipFill>
        <p:spPr>
          <a:xfrm>
            <a:off x="-35255" y="0"/>
            <a:ext cx="5166666" cy="6858000"/>
          </a:xfrm>
          <a:prstGeom prst="rect">
            <a:avLst/>
          </a:prstGeom>
        </p:spPr>
      </p:pic>
      <p:sp>
        <p:nvSpPr>
          <p:cNvPr id="3" name="TextBox 2">
            <a:extLst>
              <a:ext uri="{FF2B5EF4-FFF2-40B4-BE49-F238E27FC236}">
                <a16:creationId xmlns:a16="http://schemas.microsoft.com/office/drawing/2014/main" id="{B945B36F-722C-84D8-17C7-5617F3156EAB}"/>
              </a:ext>
            </a:extLst>
          </p:cNvPr>
          <p:cNvSpPr txBox="1"/>
          <p:nvPr/>
        </p:nvSpPr>
        <p:spPr>
          <a:xfrm>
            <a:off x="6747471" y="1090458"/>
            <a:ext cx="4383088" cy="646331"/>
          </a:xfrm>
          <a:prstGeom prst="rect">
            <a:avLst/>
          </a:prstGeom>
          <a:noFill/>
        </p:spPr>
        <p:txBody>
          <a:bodyPr wrap="square">
            <a:spAutoFit/>
          </a:bodyPr>
          <a:lstStyle/>
          <a:p>
            <a:pPr fontAlgn="base">
              <a:buSzPts val="1000"/>
              <a:tabLst>
                <a:tab pos="2286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Identify all flooding/stormwater risks</a:t>
            </a:r>
            <a:endParaRPr lang="en-US" dirty="0">
              <a:latin typeface="Arial" panose="020B0604020202020204" pitchFamily="34" charset="0"/>
              <a:ea typeface="Calibri" panose="020F0502020204030204" pitchFamily="34" charset="0"/>
              <a:cs typeface="Arial" panose="020B0604020202020204" pitchFamily="34" charset="0"/>
            </a:endParaRPr>
          </a:p>
          <a:p>
            <a:pPr fontAlgn="base">
              <a:buSzPts val="1000"/>
              <a:tabLst>
                <a:tab pos="2286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Identify mitigation measures </a:t>
            </a:r>
          </a:p>
        </p:txBody>
      </p:sp>
      <p:sp>
        <p:nvSpPr>
          <p:cNvPr id="4" name="TextBox 3">
            <a:extLst>
              <a:ext uri="{FF2B5EF4-FFF2-40B4-BE49-F238E27FC236}">
                <a16:creationId xmlns:a16="http://schemas.microsoft.com/office/drawing/2014/main" id="{6E812762-FB15-4844-4AA8-E53BC313271F}"/>
              </a:ext>
            </a:extLst>
          </p:cNvPr>
          <p:cNvSpPr txBox="1"/>
          <p:nvPr/>
        </p:nvSpPr>
        <p:spPr>
          <a:xfrm>
            <a:off x="6625595" y="2393121"/>
            <a:ext cx="4943941" cy="923330"/>
          </a:xfrm>
          <a:prstGeom prst="rect">
            <a:avLst/>
          </a:prstGeom>
          <a:noFill/>
        </p:spPr>
        <p:txBody>
          <a:bodyPr wrap="square">
            <a:spAutoFit/>
          </a:bodyPr>
          <a:lstStyle/>
          <a:p>
            <a:pPr fontAlgn="base">
              <a:buSzPts val="1000"/>
              <a:tabLst>
                <a:tab pos="228600" algn="l"/>
              </a:tabLst>
            </a:pPr>
            <a:r>
              <a:rPr lang="en-US" dirty="0">
                <a:latin typeface="Arial" panose="020B0604020202020204" pitchFamily="34" charset="0"/>
                <a:ea typeface="Calibri" panose="020F0502020204030204" pitchFamily="34" charset="0"/>
                <a:cs typeface="Arial" panose="020B0604020202020204" pitchFamily="34" charset="0"/>
              </a:rPr>
              <a:t>Strategies</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to reduce/eliminate hazards</a:t>
            </a:r>
          </a:p>
          <a:p>
            <a:pPr>
              <a:buSzPts val="1000"/>
              <a:tabLst>
                <a:tab pos="228600" algn="l"/>
              </a:tabLst>
            </a:pPr>
            <a:r>
              <a:rPr lang="en-US" dirty="0">
                <a:latin typeface="Arial" panose="020B0604020202020204" pitchFamily="34" charset="0"/>
                <a:ea typeface="Calibri" panose="020F0502020204030204" pitchFamily="34" charset="0"/>
                <a:cs typeface="Arial" panose="020B0604020202020204" pitchFamily="34" charset="0"/>
              </a:rPr>
              <a:t>Sustainability and climate action goal establishment</a:t>
            </a:r>
          </a:p>
        </p:txBody>
      </p:sp>
      <p:sp>
        <p:nvSpPr>
          <p:cNvPr id="5" name="TextBox 4">
            <a:extLst>
              <a:ext uri="{FF2B5EF4-FFF2-40B4-BE49-F238E27FC236}">
                <a16:creationId xmlns:a16="http://schemas.microsoft.com/office/drawing/2014/main" id="{64C025FC-2FCA-8A35-BEEE-8ACCDEAD6518}"/>
              </a:ext>
            </a:extLst>
          </p:cNvPr>
          <p:cNvSpPr txBox="1"/>
          <p:nvPr/>
        </p:nvSpPr>
        <p:spPr>
          <a:xfrm>
            <a:off x="6625595" y="3884999"/>
            <a:ext cx="5175331" cy="646331"/>
          </a:xfrm>
          <a:prstGeom prst="rect">
            <a:avLst/>
          </a:prstGeom>
          <a:noFill/>
        </p:spPr>
        <p:txBody>
          <a:bodyPr wrap="square">
            <a:spAutoFit/>
          </a:bodyPr>
          <a:lstStyle/>
          <a:p>
            <a:pPr fontAlgn="base">
              <a:buSzPts val="1000"/>
              <a:tabLst>
                <a:tab pos="2286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Sustainability-themed Placemaking Event</a:t>
            </a:r>
            <a:endParaRPr lang="en-US" dirty="0">
              <a:latin typeface="Arial" panose="020B0604020202020204" pitchFamily="34" charset="0"/>
              <a:ea typeface="Calibri" panose="020F0502020204030204" pitchFamily="34" charset="0"/>
              <a:cs typeface="Arial" panose="020B0604020202020204" pitchFamily="34" charset="0"/>
            </a:endParaRPr>
          </a:p>
          <a:p>
            <a:pPr fontAlgn="base">
              <a:buSzPts val="1000"/>
              <a:tabLst>
                <a:tab pos="2286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Community engagement and outreach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24ED413-ABAA-398A-7A22-FBACD51484B6}"/>
              </a:ext>
            </a:extLst>
          </p:cNvPr>
          <p:cNvSpPr txBox="1"/>
          <p:nvPr/>
        </p:nvSpPr>
        <p:spPr>
          <a:xfrm>
            <a:off x="6625595" y="5234370"/>
            <a:ext cx="4089862" cy="646331"/>
          </a:xfrm>
          <a:prstGeom prst="rect">
            <a:avLst/>
          </a:prstGeom>
          <a:noFill/>
        </p:spPr>
        <p:txBody>
          <a:bodyPr wrap="square">
            <a:spAutoFit/>
          </a:bodyPr>
          <a:lstStyle/>
          <a:p>
            <a:pPr fontAlgn="base">
              <a:buSzPts val="1000"/>
              <a:tabLst>
                <a:tab pos="22860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Final Climate Action Plan</a:t>
            </a:r>
          </a:p>
          <a:p>
            <a:pPr fontAlgn="base">
              <a:buSzPts val="1000"/>
              <a:tabLst>
                <a:tab pos="228600" algn="l"/>
              </a:tabLs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Final </a:t>
            </a:r>
            <a:r>
              <a:rPr lang="en-US" dirty="0">
                <a:latin typeface="Arial" panose="020B0604020202020204" pitchFamily="34" charset="0"/>
                <a:ea typeface="Calibri" panose="020F0502020204030204" pitchFamily="34" charset="0"/>
                <a:cs typeface="Arial" panose="020B0604020202020204" pitchFamily="34" charset="0"/>
              </a:rPr>
              <a:t>Risk Management Analysis</a:t>
            </a:r>
            <a:endParaRPr lang="en-US" dirty="0">
              <a:latin typeface="Arial" panose="020B0604020202020204" pitchFamily="34" charset="0"/>
              <a:cs typeface="Arial" panose="020B0604020202020204" pitchFamily="34" charset="0"/>
            </a:endParaRPr>
          </a:p>
        </p:txBody>
      </p:sp>
      <p:pic>
        <p:nvPicPr>
          <p:cNvPr id="7" name="Graphic 6" descr="Bullseye with solid fill">
            <a:extLst>
              <a:ext uri="{FF2B5EF4-FFF2-40B4-BE49-F238E27FC236}">
                <a16:creationId xmlns:a16="http://schemas.microsoft.com/office/drawing/2014/main" id="{B8458E14-C40B-4663-BCEF-886EAE88BB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5288" y="2458524"/>
            <a:ext cx="792524" cy="792524"/>
          </a:xfrm>
          <a:prstGeom prst="rect">
            <a:avLst/>
          </a:prstGeom>
        </p:spPr>
      </p:pic>
      <p:pic>
        <p:nvPicPr>
          <p:cNvPr id="8" name="Graphic 7" descr="Group success with solid fill">
            <a:extLst>
              <a:ext uri="{FF2B5EF4-FFF2-40B4-BE49-F238E27FC236}">
                <a16:creationId xmlns:a16="http://schemas.microsoft.com/office/drawing/2014/main" id="{4EC27828-D552-8DC6-0470-186BCA3F15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06577" y="3884999"/>
            <a:ext cx="792524" cy="792524"/>
          </a:xfrm>
          <a:prstGeom prst="rect">
            <a:avLst/>
          </a:prstGeom>
        </p:spPr>
      </p:pic>
      <p:pic>
        <p:nvPicPr>
          <p:cNvPr id="9" name="Graphic 8" descr="Storytelling with solid fill">
            <a:extLst>
              <a:ext uri="{FF2B5EF4-FFF2-40B4-BE49-F238E27FC236}">
                <a16:creationId xmlns:a16="http://schemas.microsoft.com/office/drawing/2014/main" id="{74BFC713-CF1F-FBC1-331D-D0940F06C7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6577" y="5299773"/>
            <a:ext cx="792524" cy="792524"/>
          </a:xfrm>
          <a:prstGeom prst="rect">
            <a:avLst/>
          </a:prstGeom>
        </p:spPr>
      </p:pic>
      <p:sp>
        <p:nvSpPr>
          <p:cNvPr id="10" name="TextBox 9">
            <a:extLst>
              <a:ext uri="{FF2B5EF4-FFF2-40B4-BE49-F238E27FC236}">
                <a16:creationId xmlns:a16="http://schemas.microsoft.com/office/drawing/2014/main" id="{F3C1726E-5ED9-68CD-FF75-AAF38B9AA1CC}"/>
              </a:ext>
            </a:extLst>
          </p:cNvPr>
          <p:cNvSpPr txBox="1"/>
          <p:nvPr/>
        </p:nvSpPr>
        <p:spPr>
          <a:xfrm>
            <a:off x="235199" y="315661"/>
            <a:ext cx="4774614" cy="4497385"/>
          </a:xfrm>
          <a:prstGeom prst="rect">
            <a:avLst/>
          </a:prstGeom>
          <a:noFill/>
        </p:spPr>
        <p:txBody>
          <a:bodyPr wrap="square">
            <a:spAutoFit/>
          </a:bodyPr>
          <a:lstStyle/>
          <a:p>
            <a:r>
              <a:rPr lang="en-US" sz="3325" spc="-100" dirty="0">
                <a:solidFill>
                  <a:srgbClr val="002060"/>
                </a:solidFill>
                <a:latin typeface="Franklin Gothic Demi Cond" panose="020B0706030402020204" pitchFamily="34" charset="0"/>
                <a:cs typeface="Forte Forward" panose="020B0604020202020204" pitchFamily="2" charset="0"/>
              </a:rPr>
              <a:t>Sustainable </a:t>
            </a:r>
          </a:p>
          <a:p>
            <a:r>
              <a:rPr lang="en-US" sz="3325" spc="-100" dirty="0">
                <a:solidFill>
                  <a:srgbClr val="002060"/>
                </a:solidFill>
                <a:latin typeface="Franklin Gothic Demi Cond" panose="020B0706030402020204" pitchFamily="34" charset="0"/>
                <a:cs typeface="Forte Forward" panose="020B0604020202020204" pitchFamily="2" charset="0"/>
              </a:rPr>
              <a:t>Brentwood &amp; North Brentwood $213,135</a:t>
            </a:r>
          </a:p>
          <a:p>
            <a:r>
              <a:rPr lang="en-US" sz="3325" spc="-100" dirty="0">
                <a:solidFill>
                  <a:srgbClr val="002060"/>
                </a:solidFill>
                <a:latin typeface="Franklin Gothic Demi Cond" panose="020B0706030402020204" pitchFamily="34" charset="0"/>
                <a:cs typeface="Forte Forward" panose="020B0604020202020204" pitchFamily="2" charset="0"/>
              </a:rPr>
              <a:t>Begins January</a:t>
            </a:r>
          </a:p>
          <a:p>
            <a:endParaRPr lang="en-US" sz="3325" spc="-100" dirty="0">
              <a:solidFill>
                <a:srgbClr val="002060"/>
              </a:solidFill>
              <a:latin typeface="Franklin Gothic Demi Cond" panose="020B0706030402020204" pitchFamily="34" charset="0"/>
              <a:cs typeface="Forte Forward" panose="020B0604020202020204" pitchFamily="2" charset="0"/>
            </a:endParaRPr>
          </a:p>
          <a:p>
            <a:r>
              <a:rPr lang="en-US" sz="2400" spc="-100" dirty="0">
                <a:solidFill>
                  <a:schemeClr val="accent1">
                    <a:lumMod val="40000"/>
                    <a:lumOff val="60000"/>
                  </a:schemeClr>
                </a:solidFill>
                <a:latin typeface="Franklin Gothic Demi Cond" panose="020B0706030402020204" pitchFamily="34" charset="0"/>
                <a:cs typeface="Forte Forward" panose="020B0604020202020204" pitchFamily="2" charset="0"/>
              </a:rPr>
              <a:t>Flooding and Stormwater Hazard and Risk Management Analysis for both the Town of Brentwood and the Town of North Brentwood</a:t>
            </a:r>
          </a:p>
          <a:p>
            <a:endParaRPr lang="en-US" sz="2400" spc="-100" dirty="0">
              <a:solidFill>
                <a:schemeClr val="accent1">
                  <a:lumMod val="40000"/>
                  <a:lumOff val="60000"/>
                </a:schemeClr>
              </a:solidFill>
              <a:latin typeface="Franklin Gothic Demi Cond" panose="020B0706030402020204" pitchFamily="34" charset="0"/>
              <a:cs typeface="Forte Forward" panose="020B0604020202020204" pitchFamily="2" charset="0"/>
            </a:endParaRPr>
          </a:p>
          <a:p>
            <a:r>
              <a:rPr lang="en-US" sz="2400" spc="-100" dirty="0">
                <a:solidFill>
                  <a:schemeClr val="accent1">
                    <a:lumMod val="40000"/>
                    <a:lumOff val="60000"/>
                  </a:schemeClr>
                </a:solidFill>
                <a:latin typeface="Franklin Gothic Demi Cond" panose="020B0706030402020204" pitchFamily="34" charset="0"/>
                <a:cs typeface="Forte Forward" panose="020B0604020202020204" pitchFamily="2" charset="0"/>
              </a:rPr>
              <a:t>Brentwood Climate Action Plan</a:t>
            </a:r>
          </a:p>
        </p:txBody>
      </p:sp>
      <p:pic>
        <p:nvPicPr>
          <p:cNvPr id="11" name="Graphic 10" descr="Cloud With Lightning And Rain with solid fill">
            <a:extLst>
              <a:ext uri="{FF2B5EF4-FFF2-40B4-BE49-F238E27FC236}">
                <a16:creationId xmlns:a16="http://schemas.microsoft.com/office/drawing/2014/main" id="{E207AAF1-176D-A5BD-C2A6-9BB35D9C4A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5288" y="974151"/>
            <a:ext cx="914400" cy="914400"/>
          </a:xfrm>
          <a:prstGeom prst="rect">
            <a:avLst/>
          </a:prstGeom>
        </p:spPr>
      </p:pic>
    </p:spTree>
    <p:extLst>
      <p:ext uri="{BB962C8B-B14F-4D97-AF65-F5344CB8AC3E}">
        <p14:creationId xmlns:p14="http://schemas.microsoft.com/office/powerpoint/2010/main" val="405657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47898" y="1251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Composting in Brentwood</a:t>
            </a:r>
          </a:p>
        </p:txBody>
      </p:sp>
      <p:sp>
        <p:nvSpPr>
          <p:cNvPr id="13" name="TextBox 12">
            <a:extLst>
              <a:ext uri="{FF2B5EF4-FFF2-40B4-BE49-F238E27FC236}">
                <a16:creationId xmlns:a16="http://schemas.microsoft.com/office/drawing/2014/main" id="{D10C5BF3-E1BB-B177-949E-2AC085E86E1B}"/>
              </a:ext>
            </a:extLst>
          </p:cNvPr>
          <p:cNvSpPr txBox="1"/>
          <p:nvPr/>
        </p:nvSpPr>
        <p:spPr>
          <a:xfrm>
            <a:off x="675860" y="1042286"/>
            <a:ext cx="10396768" cy="2585323"/>
          </a:xfrm>
          <a:prstGeom prst="rect">
            <a:avLst/>
          </a:prstGeom>
          <a:noFill/>
        </p:spPr>
        <p:txBody>
          <a:bodyPr wrap="square" rtlCol="0">
            <a:spAutoFit/>
          </a:bodyPr>
          <a:lstStyle/>
          <a:p>
            <a:r>
              <a:rPr lang="en-US" b="1" dirty="0"/>
              <a:t>Summary</a:t>
            </a:r>
          </a:p>
          <a:p>
            <a:endParaRPr lang="en-US" dirty="0"/>
          </a:p>
          <a:p>
            <a:pPr marL="285750" indent="-285750">
              <a:buFont typeface="Arial" panose="020B0604020202020204" pitchFamily="34" charset="0"/>
              <a:buChar char="•"/>
            </a:pPr>
            <a:r>
              <a:rPr lang="en-US" dirty="0"/>
              <a:t>Town of Brentwood doesn’t provide its own trash, yard waste, recycling, bulk waste services. </a:t>
            </a:r>
          </a:p>
          <a:p>
            <a:pPr marL="285750" indent="-285750">
              <a:buFont typeface="Arial" panose="020B0604020202020204" pitchFamily="34" charset="0"/>
              <a:buChar char="•"/>
            </a:pPr>
            <a:r>
              <a:rPr lang="en-US" dirty="0"/>
              <a:t>Food, yard trimmings, wood and paper/paperboard are 51.4% of municipal solid waste in landfills.</a:t>
            </a:r>
          </a:p>
          <a:p>
            <a:pPr marL="285750" indent="-285750">
              <a:buFont typeface="Arial" panose="020B0604020202020204" pitchFamily="34" charset="0"/>
              <a:buChar char="•"/>
            </a:pPr>
            <a:r>
              <a:rPr lang="en-US" dirty="0"/>
              <a:t>No provision established for composting practices</a:t>
            </a:r>
          </a:p>
          <a:p>
            <a:pPr marL="285750" indent="-285750">
              <a:buFont typeface="Arial" panose="020B0604020202020204" pitchFamily="34" charset="0"/>
              <a:buChar char="•"/>
            </a:pPr>
            <a:r>
              <a:rPr lang="en-US" dirty="0"/>
              <a:t>Local jurisdictions (Hyattsville, Laurel, DC) have created compost programs with </a:t>
            </a:r>
          </a:p>
          <a:p>
            <a:pPr marL="285750" indent="-285750">
              <a:buFont typeface="Arial" panose="020B0604020202020204" pitchFamily="34" charset="0"/>
              <a:buChar char="•"/>
            </a:pPr>
            <a:r>
              <a:rPr lang="en-US" dirty="0"/>
              <a:t>Prince George’s County has started its own county-wide compost program for unincorporated county areas (Avondale, Chillum, East Riverdale) </a:t>
            </a:r>
          </a:p>
          <a:p>
            <a:endParaRPr lang="en-US" dirty="0"/>
          </a:p>
        </p:txBody>
      </p:sp>
    </p:spTree>
    <p:extLst>
      <p:ext uri="{BB962C8B-B14F-4D97-AF65-F5344CB8AC3E}">
        <p14:creationId xmlns:p14="http://schemas.microsoft.com/office/powerpoint/2010/main" val="82354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47898" y="1251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Composting in Brentwood</a:t>
            </a:r>
          </a:p>
        </p:txBody>
      </p:sp>
      <p:sp>
        <p:nvSpPr>
          <p:cNvPr id="13" name="TextBox 12">
            <a:extLst>
              <a:ext uri="{FF2B5EF4-FFF2-40B4-BE49-F238E27FC236}">
                <a16:creationId xmlns:a16="http://schemas.microsoft.com/office/drawing/2014/main" id="{D10C5BF3-E1BB-B177-949E-2AC085E86E1B}"/>
              </a:ext>
            </a:extLst>
          </p:cNvPr>
          <p:cNvSpPr txBox="1"/>
          <p:nvPr/>
        </p:nvSpPr>
        <p:spPr>
          <a:xfrm>
            <a:off x="247898" y="4648543"/>
            <a:ext cx="11116062" cy="646331"/>
          </a:xfrm>
          <a:prstGeom prst="rect">
            <a:avLst/>
          </a:prstGeom>
          <a:noFill/>
        </p:spPr>
        <p:txBody>
          <a:bodyPr wrap="square" rtlCol="0">
            <a:spAutoFit/>
          </a:bodyPr>
          <a:lstStyle/>
          <a:p>
            <a:r>
              <a:rPr lang="en-US" dirty="0"/>
              <a:t>The Earth transforms sunlight into infrared energy. Greenhouse gases like carbon dioxide and methane absorb the infrared energy, re-emitting some of it back toward Earth. </a:t>
            </a:r>
          </a:p>
        </p:txBody>
      </p:sp>
      <p:sp>
        <p:nvSpPr>
          <p:cNvPr id="5" name="TextBox 4">
            <a:extLst>
              <a:ext uri="{FF2B5EF4-FFF2-40B4-BE49-F238E27FC236}">
                <a16:creationId xmlns:a16="http://schemas.microsoft.com/office/drawing/2014/main" id="{0A7A0607-0360-51AF-5F7D-532F11833152}"/>
              </a:ext>
            </a:extLst>
          </p:cNvPr>
          <p:cNvSpPr txBox="1"/>
          <p:nvPr/>
        </p:nvSpPr>
        <p:spPr>
          <a:xfrm>
            <a:off x="2743201" y="6402763"/>
            <a:ext cx="5544457" cy="310181"/>
          </a:xfrm>
          <a:prstGeom prst="rect">
            <a:avLst/>
          </a:prstGeom>
          <a:noFill/>
        </p:spPr>
        <p:txBody>
          <a:bodyPr wrap="square" rtlCol="0">
            <a:spAutoFit/>
          </a:bodyPr>
          <a:lstStyle/>
          <a:p>
            <a:r>
              <a:rPr lang="en-US" sz="1400" dirty="0">
                <a:hlinkClick r:id="rId3"/>
              </a:rPr>
              <a:t>https://www.epa.gov/sustainable-management-food/composting</a:t>
            </a:r>
            <a:r>
              <a:rPr lang="en-US" sz="1400" dirty="0"/>
              <a:t> </a:t>
            </a:r>
          </a:p>
        </p:txBody>
      </p:sp>
      <p:pic>
        <p:nvPicPr>
          <p:cNvPr id="11" name="Picture 10">
            <a:extLst>
              <a:ext uri="{FF2B5EF4-FFF2-40B4-BE49-F238E27FC236}">
                <a16:creationId xmlns:a16="http://schemas.microsoft.com/office/drawing/2014/main" id="{7067F42A-75B5-A6CA-5BE3-7D241BB4AEB3}"/>
              </a:ext>
            </a:extLst>
          </p:cNvPr>
          <p:cNvPicPr>
            <a:picLocks noChangeAspect="1"/>
          </p:cNvPicPr>
          <p:nvPr/>
        </p:nvPicPr>
        <p:blipFill>
          <a:blip r:embed="rId4"/>
          <a:stretch>
            <a:fillRect/>
          </a:stretch>
        </p:blipFill>
        <p:spPr>
          <a:xfrm>
            <a:off x="7122636" y="1016887"/>
            <a:ext cx="4821465" cy="2892879"/>
          </a:xfrm>
          <a:prstGeom prst="rect">
            <a:avLst/>
          </a:prstGeom>
        </p:spPr>
      </p:pic>
      <p:sp>
        <p:nvSpPr>
          <p:cNvPr id="14" name="TextBox 13">
            <a:extLst>
              <a:ext uri="{FF2B5EF4-FFF2-40B4-BE49-F238E27FC236}">
                <a16:creationId xmlns:a16="http://schemas.microsoft.com/office/drawing/2014/main" id="{AEA3E175-3C70-8018-36A4-80D3DF9522AC}"/>
              </a:ext>
            </a:extLst>
          </p:cNvPr>
          <p:cNvSpPr txBox="1"/>
          <p:nvPr/>
        </p:nvSpPr>
        <p:spPr>
          <a:xfrm>
            <a:off x="498617" y="5356158"/>
            <a:ext cx="11383549" cy="923330"/>
          </a:xfrm>
          <a:prstGeom prst="rect">
            <a:avLst/>
          </a:prstGeom>
          <a:solidFill>
            <a:schemeClr val="accent2">
              <a:lumMod val="40000"/>
              <a:lumOff val="60000"/>
            </a:schemeClr>
          </a:solidFill>
        </p:spPr>
        <p:txBody>
          <a:bodyPr wrap="square" rtlCol="0">
            <a:spAutoFit/>
          </a:bodyPr>
          <a:lstStyle/>
          <a:p>
            <a:r>
              <a:rPr lang="en-US" dirty="0"/>
              <a:t>Today, CO2 levels are higher than they have been in at least 3 million years. That adds up to billions upon billions of tons of heat-trapping gas. In 2019 alone, humans dumped 36.44 billion tons of CO2 into the atmosphere, where it will linger for hundreds of years. </a:t>
            </a:r>
          </a:p>
        </p:txBody>
      </p:sp>
      <p:sp>
        <p:nvSpPr>
          <p:cNvPr id="15" name="TextBox 14">
            <a:extLst>
              <a:ext uri="{FF2B5EF4-FFF2-40B4-BE49-F238E27FC236}">
                <a16:creationId xmlns:a16="http://schemas.microsoft.com/office/drawing/2014/main" id="{9DBA46FE-E3D7-4CFE-5094-E99991C105B3}"/>
              </a:ext>
            </a:extLst>
          </p:cNvPr>
          <p:cNvSpPr txBox="1"/>
          <p:nvPr/>
        </p:nvSpPr>
        <p:spPr>
          <a:xfrm>
            <a:off x="415410" y="2929561"/>
            <a:ext cx="6333734" cy="1477328"/>
          </a:xfrm>
          <a:prstGeom prst="rect">
            <a:avLst/>
          </a:prstGeom>
          <a:solidFill>
            <a:schemeClr val="accent2">
              <a:lumMod val="40000"/>
              <a:lumOff val="60000"/>
            </a:schemeClr>
          </a:solidFill>
        </p:spPr>
        <p:txBody>
          <a:bodyPr wrap="square" rtlCol="0">
            <a:spAutoFit/>
          </a:bodyPr>
          <a:lstStyle/>
          <a:p>
            <a:r>
              <a:rPr lang="en-US" dirty="0"/>
              <a:t>In the case of greenhouse gases, the planet’s temperature is a balance between how much energy comes in versus how much energy goes out. Ultimately, any increase in the amount of heat-trapping means that the Earth’s surface gets hotter.</a:t>
            </a:r>
          </a:p>
        </p:txBody>
      </p:sp>
      <p:sp>
        <p:nvSpPr>
          <p:cNvPr id="16" name="TextBox 15">
            <a:extLst>
              <a:ext uri="{FF2B5EF4-FFF2-40B4-BE49-F238E27FC236}">
                <a16:creationId xmlns:a16="http://schemas.microsoft.com/office/drawing/2014/main" id="{0E03C627-0003-FE7E-00EB-6F51CFFBA688}"/>
              </a:ext>
            </a:extLst>
          </p:cNvPr>
          <p:cNvSpPr txBox="1"/>
          <p:nvPr/>
        </p:nvSpPr>
        <p:spPr>
          <a:xfrm>
            <a:off x="247899" y="1040177"/>
            <a:ext cx="6874737" cy="1754326"/>
          </a:xfrm>
          <a:prstGeom prst="rect">
            <a:avLst/>
          </a:prstGeom>
          <a:noFill/>
        </p:spPr>
        <p:txBody>
          <a:bodyPr wrap="square" rtlCol="0">
            <a:spAutoFit/>
          </a:bodyPr>
          <a:lstStyle/>
          <a:p>
            <a:r>
              <a:rPr lang="en-US" b="1" dirty="0"/>
              <a:t>Why is landfill methane and CO2 bad for our climate?</a:t>
            </a:r>
          </a:p>
          <a:p>
            <a:endParaRPr lang="en-US" dirty="0"/>
          </a:p>
          <a:p>
            <a:r>
              <a:rPr lang="en-US" dirty="0"/>
              <a:t>Landfill gas is roughly 50% methane, 50% carbon dioxide (CO2). Methane is a potent greenhouse gas at least 28 times more effective than CO2 at trapping heat in the atmosphere over a 100-year period. of tons of heat-trapping gas. </a:t>
            </a:r>
          </a:p>
        </p:txBody>
      </p:sp>
    </p:spTree>
    <p:extLst>
      <p:ext uri="{BB962C8B-B14F-4D97-AF65-F5344CB8AC3E}">
        <p14:creationId xmlns:p14="http://schemas.microsoft.com/office/powerpoint/2010/main" val="18681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47898" y="1251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Composting in Brentwood</a:t>
            </a:r>
          </a:p>
        </p:txBody>
      </p:sp>
      <p:sp>
        <p:nvSpPr>
          <p:cNvPr id="13" name="TextBox 12">
            <a:extLst>
              <a:ext uri="{FF2B5EF4-FFF2-40B4-BE49-F238E27FC236}">
                <a16:creationId xmlns:a16="http://schemas.microsoft.com/office/drawing/2014/main" id="{D10C5BF3-E1BB-B177-949E-2AC085E86E1B}"/>
              </a:ext>
            </a:extLst>
          </p:cNvPr>
          <p:cNvSpPr txBox="1"/>
          <p:nvPr/>
        </p:nvSpPr>
        <p:spPr>
          <a:xfrm>
            <a:off x="479549" y="980644"/>
            <a:ext cx="11232901" cy="2585323"/>
          </a:xfrm>
          <a:prstGeom prst="rect">
            <a:avLst/>
          </a:prstGeom>
          <a:noFill/>
        </p:spPr>
        <p:txBody>
          <a:bodyPr wrap="square" rtlCol="0">
            <a:spAutoFit/>
          </a:bodyPr>
          <a:lstStyle/>
          <a:p>
            <a:r>
              <a:rPr lang="en-US" b="1" dirty="0"/>
              <a:t>Why do we care what’s in the landfill?</a:t>
            </a:r>
          </a:p>
          <a:p>
            <a:endParaRPr lang="en-US" dirty="0"/>
          </a:p>
          <a:p>
            <a:r>
              <a:rPr lang="en-US" dirty="0"/>
              <a:t>When food and other organic materials decompose in a landfill where anaerobic (without oxygen) conditions are present, bacteria break down the materials and generate methane, a powerful greenhouse gas. </a:t>
            </a:r>
          </a:p>
          <a:p>
            <a:endParaRPr lang="en-US" dirty="0"/>
          </a:p>
          <a:p>
            <a:r>
              <a:rPr lang="en-US" dirty="0"/>
              <a:t>Municipal solid waste landfills are the third largest source of human-related methane emissions in the U.S, accounting for approximately 14% of methane emissions in 2021. </a:t>
            </a:r>
          </a:p>
          <a:p>
            <a:endParaRPr lang="en-US" dirty="0"/>
          </a:p>
          <a:p>
            <a:r>
              <a:rPr lang="en-US" dirty="0"/>
              <a:t>Wasted food is responsible for 58% of landfill methane emissions.</a:t>
            </a:r>
          </a:p>
        </p:txBody>
      </p:sp>
      <p:sp>
        <p:nvSpPr>
          <p:cNvPr id="5" name="TextBox 4">
            <a:extLst>
              <a:ext uri="{FF2B5EF4-FFF2-40B4-BE49-F238E27FC236}">
                <a16:creationId xmlns:a16="http://schemas.microsoft.com/office/drawing/2014/main" id="{0A7A0607-0360-51AF-5F7D-532F11833152}"/>
              </a:ext>
            </a:extLst>
          </p:cNvPr>
          <p:cNvSpPr txBox="1"/>
          <p:nvPr/>
        </p:nvSpPr>
        <p:spPr>
          <a:xfrm>
            <a:off x="2743201" y="6402763"/>
            <a:ext cx="5544457" cy="310181"/>
          </a:xfrm>
          <a:prstGeom prst="rect">
            <a:avLst/>
          </a:prstGeom>
          <a:noFill/>
        </p:spPr>
        <p:txBody>
          <a:bodyPr wrap="square" rtlCol="0">
            <a:spAutoFit/>
          </a:bodyPr>
          <a:lstStyle/>
          <a:p>
            <a:r>
              <a:rPr lang="en-US" sz="1400" dirty="0">
                <a:hlinkClick r:id="rId3"/>
              </a:rPr>
              <a:t>https://www.epa.gov/sustainable-management-food/composting</a:t>
            </a:r>
            <a:r>
              <a:rPr lang="en-US" sz="1400" dirty="0"/>
              <a:t> </a:t>
            </a:r>
          </a:p>
        </p:txBody>
      </p:sp>
      <p:pic>
        <p:nvPicPr>
          <p:cNvPr id="3" name="Picture 2">
            <a:extLst>
              <a:ext uri="{FF2B5EF4-FFF2-40B4-BE49-F238E27FC236}">
                <a16:creationId xmlns:a16="http://schemas.microsoft.com/office/drawing/2014/main" id="{A0479D02-8977-22A8-7565-369AAB5766C8}"/>
              </a:ext>
            </a:extLst>
          </p:cNvPr>
          <p:cNvPicPr>
            <a:picLocks noChangeAspect="1"/>
          </p:cNvPicPr>
          <p:nvPr/>
        </p:nvPicPr>
        <p:blipFill>
          <a:blip r:embed="rId4"/>
          <a:stretch>
            <a:fillRect/>
          </a:stretch>
        </p:blipFill>
        <p:spPr>
          <a:xfrm>
            <a:off x="3485756" y="3665152"/>
            <a:ext cx="4953000" cy="2638425"/>
          </a:xfrm>
          <a:prstGeom prst="rect">
            <a:avLst/>
          </a:prstGeom>
        </p:spPr>
      </p:pic>
    </p:spTree>
    <p:extLst>
      <p:ext uri="{BB962C8B-B14F-4D97-AF65-F5344CB8AC3E}">
        <p14:creationId xmlns:p14="http://schemas.microsoft.com/office/powerpoint/2010/main" val="312405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47898" y="1251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Composting in Brentwood</a:t>
            </a:r>
          </a:p>
        </p:txBody>
      </p:sp>
      <p:sp>
        <p:nvSpPr>
          <p:cNvPr id="13" name="TextBox 12">
            <a:extLst>
              <a:ext uri="{FF2B5EF4-FFF2-40B4-BE49-F238E27FC236}">
                <a16:creationId xmlns:a16="http://schemas.microsoft.com/office/drawing/2014/main" id="{D10C5BF3-E1BB-B177-949E-2AC085E86E1B}"/>
              </a:ext>
            </a:extLst>
          </p:cNvPr>
          <p:cNvSpPr txBox="1"/>
          <p:nvPr/>
        </p:nvSpPr>
        <p:spPr>
          <a:xfrm>
            <a:off x="669321" y="738352"/>
            <a:ext cx="11007294" cy="1477328"/>
          </a:xfrm>
          <a:prstGeom prst="rect">
            <a:avLst/>
          </a:prstGeom>
          <a:noFill/>
        </p:spPr>
        <p:txBody>
          <a:bodyPr wrap="square" rtlCol="0">
            <a:spAutoFit/>
          </a:bodyPr>
          <a:lstStyle/>
          <a:p>
            <a:r>
              <a:rPr lang="en-US" b="1" dirty="0"/>
              <a:t>How does municipal solid waste make our climate worse?</a:t>
            </a:r>
          </a:p>
          <a:p>
            <a:endParaRPr lang="en-US" dirty="0"/>
          </a:p>
          <a:p>
            <a:r>
              <a:rPr lang="en-US" dirty="0"/>
              <a:t>In 2018, in the United States, approximately 292 million tons of municipal solid waste (MSW) were generated. Of the MSW generated, about 94 million tons were recycled or composted, </a:t>
            </a:r>
            <a:r>
              <a:rPr lang="en-US" b="1" dirty="0"/>
              <a:t>equivalent to a 32.1% recycling and composting rate</a:t>
            </a:r>
            <a:r>
              <a:rPr lang="en-US" dirty="0"/>
              <a:t>.</a:t>
            </a:r>
          </a:p>
        </p:txBody>
      </p:sp>
      <p:pic>
        <p:nvPicPr>
          <p:cNvPr id="3" name="Picture 2">
            <a:extLst>
              <a:ext uri="{FF2B5EF4-FFF2-40B4-BE49-F238E27FC236}">
                <a16:creationId xmlns:a16="http://schemas.microsoft.com/office/drawing/2014/main" id="{90B077A7-E3C6-1256-8251-7F268D67FC1F}"/>
              </a:ext>
            </a:extLst>
          </p:cNvPr>
          <p:cNvPicPr>
            <a:picLocks noChangeAspect="1"/>
          </p:cNvPicPr>
          <p:nvPr/>
        </p:nvPicPr>
        <p:blipFill>
          <a:blip r:embed="rId3"/>
          <a:stretch>
            <a:fillRect/>
          </a:stretch>
        </p:blipFill>
        <p:spPr>
          <a:xfrm>
            <a:off x="669321" y="2613226"/>
            <a:ext cx="5514975" cy="3676650"/>
          </a:xfrm>
          <a:prstGeom prst="rect">
            <a:avLst/>
          </a:prstGeom>
        </p:spPr>
      </p:pic>
      <p:sp>
        <p:nvSpPr>
          <p:cNvPr id="4" name="TextBox 3">
            <a:extLst>
              <a:ext uri="{FF2B5EF4-FFF2-40B4-BE49-F238E27FC236}">
                <a16:creationId xmlns:a16="http://schemas.microsoft.com/office/drawing/2014/main" id="{D063DD26-0DD3-FA4C-656E-8FA07976DA41}"/>
              </a:ext>
            </a:extLst>
          </p:cNvPr>
          <p:cNvSpPr txBox="1"/>
          <p:nvPr/>
        </p:nvSpPr>
        <p:spPr>
          <a:xfrm>
            <a:off x="6320843" y="4194266"/>
            <a:ext cx="5355772" cy="1754326"/>
          </a:xfrm>
          <a:prstGeom prst="rect">
            <a:avLst/>
          </a:prstGeom>
          <a:solidFill>
            <a:schemeClr val="bg1">
              <a:lumMod val="75000"/>
            </a:schemeClr>
          </a:solidFill>
        </p:spPr>
        <p:txBody>
          <a:bodyPr wrap="square" rtlCol="0">
            <a:spAutoFit/>
          </a:bodyPr>
          <a:lstStyle/>
          <a:p>
            <a:r>
              <a:rPr lang="en-US" dirty="0"/>
              <a:t>In 2018, about 94 million tons of MSW in the U.S. were recycled and composted, saving over 193 MMTCO2E (million metric tons of carbon dioxide equivalent). This is comparable to the emissions that could be reduced from taking </a:t>
            </a:r>
            <a:r>
              <a:rPr lang="en-US" b="1" dirty="0"/>
              <a:t>almost 42 million cars off the road </a:t>
            </a:r>
            <a:r>
              <a:rPr lang="en-US" dirty="0"/>
              <a:t>in a year. </a:t>
            </a:r>
          </a:p>
        </p:txBody>
      </p:sp>
      <p:sp>
        <p:nvSpPr>
          <p:cNvPr id="5" name="TextBox 4">
            <a:extLst>
              <a:ext uri="{FF2B5EF4-FFF2-40B4-BE49-F238E27FC236}">
                <a16:creationId xmlns:a16="http://schemas.microsoft.com/office/drawing/2014/main" id="{0A7A0607-0360-51AF-5F7D-532F11833152}"/>
              </a:ext>
            </a:extLst>
          </p:cNvPr>
          <p:cNvSpPr txBox="1"/>
          <p:nvPr/>
        </p:nvSpPr>
        <p:spPr>
          <a:xfrm>
            <a:off x="2728686" y="6425062"/>
            <a:ext cx="9173029" cy="307777"/>
          </a:xfrm>
          <a:prstGeom prst="rect">
            <a:avLst/>
          </a:prstGeom>
          <a:noFill/>
        </p:spPr>
        <p:txBody>
          <a:bodyPr wrap="square" rtlCol="0">
            <a:spAutoFit/>
          </a:bodyPr>
          <a:lstStyle/>
          <a:p>
            <a:r>
              <a:rPr lang="en-US" sz="1400" dirty="0">
                <a:hlinkClick r:id="rId4"/>
              </a:rPr>
              <a:t>https://www.epa.gov/sites/default/files/2021-01/documents/2018_ff_fact_sheet_dec_2020_fnl_508.pdf</a:t>
            </a:r>
            <a:r>
              <a:rPr lang="en-US" sz="1400" dirty="0"/>
              <a:t> </a:t>
            </a:r>
          </a:p>
        </p:txBody>
      </p:sp>
      <p:sp>
        <p:nvSpPr>
          <p:cNvPr id="6" name="TextBox 5">
            <a:extLst>
              <a:ext uri="{FF2B5EF4-FFF2-40B4-BE49-F238E27FC236}">
                <a16:creationId xmlns:a16="http://schemas.microsoft.com/office/drawing/2014/main" id="{91FE4F4C-17C5-F5DA-1B81-D302B0F82293}"/>
              </a:ext>
            </a:extLst>
          </p:cNvPr>
          <p:cNvSpPr txBox="1"/>
          <p:nvPr/>
        </p:nvSpPr>
        <p:spPr>
          <a:xfrm>
            <a:off x="6389117" y="2201705"/>
            <a:ext cx="5355772" cy="1754326"/>
          </a:xfrm>
          <a:prstGeom prst="rect">
            <a:avLst/>
          </a:prstGeom>
          <a:noFill/>
        </p:spPr>
        <p:txBody>
          <a:bodyPr wrap="square" rtlCol="0">
            <a:spAutoFit/>
          </a:bodyPr>
          <a:lstStyle/>
          <a:p>
            <a:r>
              <a:rPr lang="en-US" dirty="0"/>
              <a:t>In the U.S., food is the single most common material sent to landfills, comprising 24.1 percent of municipal solid waste. When yard trimmings, wood and paper/paperboard are added to food, these </a:t>
            </a:r>
            <a:r>
              <a:rPr lang="en-US" b="1" dirty="0"/>
              <a:t>organic materials comprise 51.4 percent of municipal solid waste in landfills</a:t>
            </a:r>
            <a:r>
              <a:rPr lang="en-US" dirty="0"/>
              <a:t>.</a:t>
            </a:r>
          </a:p>
        </p:txBody>
      </p:sp>
    </p:spTree>
    <p:extLst>
      <p:ext uri="{BB962C8B-B14F-4D97-AF65-F5344CB8AC3E}">
        <p14:creationId xmlns:p14="http://schemas.microsoft.com/office/powerpoint/2010/main" val="202233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47898" y="1251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Composting in Brentwood</a:t>
            </a:r>
          </a:p>
        </p:txBody>
      </p:sp>
      <p:sp>
        <p:nvSpPr>
          <p:cNvPr id="13" name="TextBox 12">
            <a:extLst>
              <a:ext uri="{FF2B5EF4-FFF2-40B4-BE49-F238E27FC236}">
                <a16:creationId xmlns:a16="http://schemas.microsoft.com/office/drawing/2014/main" id="{D10C5BF3-E1BB-B177-949E-2AC085E86E1B}"/>
              </a:ext>
            </a:extLst>
          </p:cNvPr>
          <p:cNvSpPr txBox="1"/>
          <p:nvPr/>
        </p:nvSpPr>
        <p:spPr>
          <a:xfrm>
            <a:off x="592353" y="889188"/>
            <a:ext cx="11007294" cy="3970318"/>
          </a:xfrm>
          <a:prstGeom prst="rect">
            <a:avLst/>
          </a:prstGeom>
          <a:noFill/>
        </p:spPr>
        <p:txBody>
          <a:bodyPr wrap="square" rtlCol="0">
            <a:spAutoFit/>
          </a:bodyPr>
          <a:lstStyle/>
          <a:p>
            <a:r>
              <a:rPr lang="en-US" b="1" dirty="0"/>
              <a:t>Why do we compost? </a:t>
            </a:r>
          </a:p>
          <a:p>
            <a:endParaRPr lang="en-US" b="1" dirty="0"/>
          </a:p>
          <a:p>
            <a:pPr marL="285750" indent="-285750">
              <a:buFont typeface="Arial" panose="020B0604020202020204" pitchFamily="34" charset="0"/>
              <a:buChar char="•"/>
            </a:pPr>
            <a:r>
              <a:rPr lang="en-US" dirty="0"/>
              <a:t>Divert landfill waste</a:t>
            </a:r>
          </a:p>
          <a:p>
            <a:pPr marL="285750" indent="-285750">
              <a:buFont typeface="Arial" panose="020B0604020202020204" pitchFamily="34" charset="0"/>
              <a:buChar char="•"/>
            </a:pPr>
            <a:r>
              <a:rPr lang="en-US" dirty="0"/>
              <a:t>Improves the soil’s ability to retain water, which may assist if the area is prone to flooding or experiences bursts of excessive rainfall</a:t>
            </a:r>
          </a:p>
          <a:p>
            <a:pPr marL="285750" indent="-285750">
              <a:buFont typeface="Arial" panose="020B0604020202020204" pitchFamily="34" charset="0"/>
              <a:buChar char="•"/>
            </a:pPr>
            <a:r>
              <a:rPr lang="en-US" dirty="0"/>
              <a:t>Help absorb greenhouse gas emissions</a:t>
            </a:r>
          </a:p>
          <a:p>
            <a:pPr marL="285750" indent="-285750">
              <a:buFont typeface="Arial" panose="020B0604020202020204" pitchFamily="34" charset="0"/>
              <a:buChar char="•"/>
            </a:pPr>
            <a:r>
              <a:rPr lang="en-US" dirty="0"/>
              <a:t>Rebuild soil health </a:t>
            </a:r>
          </a:p>
          <a:p>
            <a:pPr marL="285750" indent="-285750">
              <a:buFont typeface="Arial" panose="020B0604020202020204" pitchFamily="34" charset="0"/>
              <a:buChar char="•"/>
            </a:pPr>
            <a:r>
              <a:rPr lang="en-US" dirty="0"/>
              <a:t>Conserve water and reduces water use by helping soils retain moisture</a:t>
            </a:r>
          </a:p>
          <a:p>
            <a:pPr marL="285750" indent="-285750">
              <a:buFont typeface="Arial" panose="020B0604020202020204" pitchFamily="34" charset="0"/>
              <a:buChar char="•"/>
            </a:pPr>
            <a:r>
              <a:rPr lang="en-US" dirty="0"/>
              <a:t>Help prevent soil erosion by reducing soil compaction and runoff</a:t>
            </a:r>
          </a:p>
          <a:p>
            <a:pPr marL="285750" indent="-285750">
              <a:buFont typeface="Arial" panose="020B0604020202020204" pitchFamily="34" charset="0"/>
              <a:buChar char="•"/>
            </a:pPr>
            <a:r>
              <a:rPr lang="en-US" dirty="0"/>
              <a:t>Reduce reliance on chemical fertilizers and pesticides</a:t>
            </a:r>
          </a:p>
          <a:p>
            <a:pPr marL="285750" indent="-285750">
              <a:buFont typeface="Arial" panose="020B0604020202020204" pitchFamily="34" charset="0"/>
              <a:buChar char="•"/>
            </a:pPr>
            <a:r>
              <a:rPr lang="en-US" dirty="0"/>
              <a:t>Improve plant growth and promotes higher yields of agricultural crops</a:t>
            </a:r>
          </a:p>
          <a:p>
            <a:pPr marL="285750" indent="-285750">
              <a:buFont typeface="Arial" panose="020B0604020202020204" pitchFamily="34" charset="0"/>
              <a:buChar char="•"/>
            </a:pPr>
            <a:r>
              <a:rPr lang="en-US" dirty="0"/>
              <a:t>Improve water quality by filtering stormwater and reducing nutrient and sediment runoff</a:t>
            </a:r>
          </a:p>
          <a:p>
            <a:pPr marL="285750" indent="-285750">
              <a:buFont typeface="Arial" panose="020B0604020202020204" pitchFamily="34" charset="0"/>
              <a:buChar char="•"/>
            </a:pPr>
            <a:r>
              <a:rPr lang="en-US" dirty="0"/>
              <a:t>Help regenerate poor soil and clean up soils that have been depleted by overuse or contain contaminants</a:t>
            </a:r>
          </a:p>
        </p:txBody>
      </p:sp>
      <p:sp>
        <p:nvSpPr>
          <p:cNvPr id="5" name="TextBox 4">
            <a:extLst>
              <a:ext uri="{FF2B5EF4-FFF2-40B4-BE49-F238E27FC236}">
                <a16:creationId xmlns:a16="http://schemas.microsoft.com/office/drawing/2014/main" id="{0A7A0607-0360-51AF-5F7D-532F11833152}"/>
              </a:ext>
            </a:extLst>
          </p:cNvPr>
          <p:cNvSpPr txBox="1"/>
          <p:nvPr/>
        </p:nvSpPr>
        <p:spPr>
          <a:xfrm>
            <a:off x="2728686" y="6425062"/>
            <a:ext cx="9173029" cy="307777"/>
          </a:xfrm>
          <a:prstGeom prst="rect">
            <a:avLst/>
          </a:prstGeom>
          <a:noFill/>
        </p:spPr>
        <p:txBody>
          <a:bodyPr wrap="square" rtlCol="0">
            <a:spAutoFit/>
          </a:bodyPr>
          <a:lstStyle/>
          <a:p>
            <a:r>
              <a:rPr lang="en-US" sz="1400" dirty="0">
                <a:hlinkClick r:id="rId3"/>
              </a:rPr>
              <a:t>https://www.epa.gov/lmop/basic-information-about-landfill-gas</a:t>
            </a:r>
            <a:r>
              <a:rPr lang="en-US" sz="1400" dirty="0"/>
              <a:t> </a:t>
            </a:r>
          </a:p>
        </p:txBody>
      </p:sp>
    </p:spTree>
    <p:extLst>
      <p:ext uri="{BB962C8B-B14F-4D97-AF65-F5344CB8AC3E}">
        <p14:creationId xmlns:p14="http://schemas.microsoft.com/office/powerpoint/2010/main" val="122505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C1726E-5ED9-68CD-FF75-AAF38B9AA1CC}"/>
              </a:ext>
            </a:extLst>
          </p:cNvPr>
          <p:cNvSpPr txBox="1"/>
          <p:nvPr/>
        </p:nvSpPr>
        <p:spPr>
          <a:xfrm>
            <a:off x="247898" y="125161"/>
            <a:ext cx="11428717" cy="604012"/>
          </a:xfrm>
          <a:prstGeom prst="rect">
            <a:avLst/>
          </a:prstGeom>
          <a:noFill/>
        </p:spPr>
        <p:txBody>
          <a:bodyPr wrap="square">
            <a:spAutoFit/>
          </a:bodyPr>
          <a:lstStyle/>
          <a:p>
            <a:pPr algn="ctr"/>
            <a:r>
              <a:rPr lang="en-US" sz="3325" spc="-100" dirty="0">
                <a:solidFill>
                  <a:schemeClr val="tx1">
                    <a:lumMod val="75000"/>
                    <a:lumOff val="25000"/>
                  </a:schemeClr>
                </a:solidFill>
                <a:latin typeface="+mj-lt"/>
                <a:cs typeface="Forte Forward" panose="020B0604020202020204" pitchFamily="2" charset="0"/>
              </a:rPr>
              <a:t>Composting in Brentwood</a:t>
            </a:r>
          </a:p>
        </p:txBody>
      </p:sp>
      <p:sp>
        <p:nvSpPr>
          <p:cNvPr id="13" name="TextBox 12">
            <a:extLst>
              <a:ext uri="{FF2B5EF4-FFF2-40B4-BE49-F238E27FC236}">
                <a16:creationId xmlns:a16="http://schemas.microsoft.com/office/drawing/2014/main" id="{D10C5BF3-E1BB-B177-949E-2AC085E86E1B}"/>
              </a:ext>
            </a:extLst>
          </p:cNvPr>
          <p:cNvSpPr txBox="1"/>
          <p:nvPr/>
        </p:nvSpPr>
        <p:spPr>
          <a:xfrm>
            <a:off x="592353" y="889188"/>
            <a:ext cx="11007294" cy="3970318"/>
          </a:xfrm>
          <a:prstGeom prst="rect">
            <a:avLst/>
          </a:prstGeom>
          <a:noFill/>
        </p:spPr>
        <p:txBody>
          <a:bodyPr wrap="square" rtlCol="0">
            <a:spAutoFit/>
          </a:bodyPr>
          <a:lstStyle/>
          <a:p>
            <a:r>
              <a:rPr lang="en-US" b="1" dirty="0"/>
              <a:t>Why do we compost? </a:t>
            </a:r>
          </a:p>
          <a:p>
            <a:endParaRPr lang="en-US" b="1" dirty="0"/>
          </a:p>
          <a:p>
            <a:pPr marL="285750" indent="-285750">
              <a:buFont typeface="Arial" panose="020B0604020202020204" pitchFamily="34" charset="0"/>
              <a:buChar char="•"/>
            </a:pPr>
            <a:r>
              <a:rPr lang="en-US" dirty="0"/>
              <a:t>Divert landfill waste</a:t>
            </a:r>
          </a:p>
          <a:p>
            <a:pPr marL="285750" indent="-285750">
              <a:buFont typeface="Arial" panose="020B0604020202020204" pitchFamily="34" charset="0"/>
              <a:buChar char="•"/>
            </a:pPr>
            <a:r>
              <a:rPr lang="en-US" dirty="0"/>
              <a:t>Improves the soil’s ability to retain water, which may assist if the area is prone to flooding or experiences bursts of excessive rainfall</a:t>
            </a:r>
          </a:p>
          <a:p>
            <a:pPr marL="285750" indent="-285750">
              <a:buFont typeface="Arial" panose="020B0604020202020204" pitchFamily="34" charset="0"/>
              <a:buChar char="•"/>
            </a:pPr>
            <a:r>
              <a:rPr lang="en-US" dirty="0"/>
              <a:t>Help absorb greenhouse gas emissions</a:t>
            </a:r>
          </a:p>
          <a:p>
            <a:pPr marL="285750" indent="-285750">
              <a:buFont typeface="Arial" panose="020B0604020202020204" pitchFamily="34" charset="0"/>
              <a:buChar char="•"/>
            </a:pPr>
            <a:r>
              <a:rPr lang="en-US" dirty="0"/>
              <a:t>Rebuild soil health </a:t>
            </a:r>
          </a:p>
          <a:p>
            <a:pPr marL="285750" indent="-285750">
              <a:buFont typeface="Arial" panose="020B0604020202020204" pitchFamily="34" charset="0"/>
              <a:buChar char="•"/>
            </a:pPr>
            <a:r>
              <a:rPr lang="en-US" dirty="0"/>
              <a:t>Conserve water and reduces water use by helping soils retain moisture</a:t>
            </a:r>
          </a:p>
          <a:p>
            <a:pPr marL="285750" indent="-285750">
              <a:buFont typeface="Arial" panose="020B0604020202020204" pitchFamily="34" charset="0"/>
              <a:buChar char="•"/>
            </a:pPr>
            <a:r>
              <a:rPr lang="en-US" dirty="0"/>
              <a:t>Help prevent soil erosion by reducing soil compaction and runoff</a:t>
            </a:r>
          </a:p>
          <a:p>
            <a:pPr marL="285750" indent="-285750">
              <a:buFont typeface="Arial" panose="020B0604020202020204" pitchFamily="34" charset="0"/>
              <a:buChar char="•"/>
            </a:pPr>
            <a:r>
              <a:rPr lang="en-US" dirty="0"/>
              <a:t>Reduce reliance on chemical fertilizers and pesticides</a:t>
            </a:r>
          </a:p>
          <a:p>
            <a:pPr marL="285750" indent="-285750">
              <a:buFont typeface="Arial" panose="020B0604020202020204" pitchFamily="34" charset="0"/>
              <a:buChar char="•"/>
            </a:pPr>
            <a:r>
              <a:rPr lang="en-US" dirty="0"/>
              <a:t>Improve plant growth and promotes higher yields of agricultural crops</a:t>
            </a:r>
          </a:p>
          <a:p>
            <a:pPr marL="285750" indent="-285750">
              <a:buFont typeface="Arial" panose="020B0604020202020204" pitchFamily="34" charset="0"/>
              <a:buChar char="•"/>
            </a:pPr>
            <a:r>
              <a:rPr lang="en-US" dirty="0"/>
              <a:t>Improve water quality by filtering stormwater and reducing nutrient and sediment runoff</a:t>
            </a:r>
          </a:p>
          <a:p>
            <a:pPr marL="285750" indent="-285750">
              <a:buFont typeface="Arial" panose="020B0604020202020204" pitchFamily="34" charset="0"/>
              <a:buChar char="•"/>
            </a:pPr>
            <a:r>
              <a:rPr lang="en-US" dirty="0"/>
              <a:t>Help regenerate poor soil and clean up soils that have been depleted by overuse or contain contaminants</a:t>
            </a:r>
          </a:p>
        </p:txBody>
      </p:sp>
      <p:sp>
        <p:nvSpPr>
          <p:cNvPr id="5" name="TextBox 4">
            <a:extLst>
              <a:ext uri="{FF2B5EF4-FFF2-40B4-BE49-F238E27FC236}">
                <a16:creationId xmlns:a16="http://schemas.microsoft.com/office/drawing/2014/main" id="{0A7A0607-0360-51AF-5F7D-532F11833152}"/>
              </a:ext>
            </a:extLst>
          </p:cNvPr>
          <p:cNvSpPr txBox="1"/>
          <p:nvPr/>
        </p:nvSpPr>
        <p:spPr>
          <a:xfrm>
            <a:off x="2728686" y="6425062"/>
            <a:ext cx="9173029" cy="307777"/>
          </a:xfrm>
          <a:prstGeom prst="rect">
            <a:avLst/>
          </a:prstGeom>
          <a:noFill/>
        </p:spPr>
        <p:txBody>
          <a:bodyPr wrap="square" rtlCol="0">
            <a:spAutoFit/>
          </a:bodyPr>
          <a:lstStyle/>
          <a:p>
            <a:r>
              <a:rPr lang="en-US" sz="1400" dirty="0">
                <a:hlinkClick r:id="rId3"/>
              </a:rPr>
              <a:t>https://www.epa.gov/lmop/basic-information-about-landfill-gas</a:t>
            </a:r>
            <a:r>
              <a:rPr lang="en-US" sz="1400" dirty="0"/>
              <a:t> </a:t>
            </a:r>
          </a:p>
        </p:txBody>
      </p:sp>
    </p:spTree>
    <p:extLst>
      <p:ext uri="{BB962C8B-B14F-4D97-AF65-F5344CB8AC3E}">
        <p14:creationId xmlns:p14="http://schemas.microsoft.com/office/powerpoint/2010/main" val="3831015409"/>
      </p:ext>
    </p:extLst>
  </p:cSld>
  <p:clrMapOvr>
    <a:masterClrMapping/>
  </p:clrMapOvr>
</p:sld>
</file>

<file path=ppt/theme/theme1.xml><?xml version="1.0" encoding="utf-8"?>
<a:theme xmlns:a="http://schemas.openxmlformats.org/drawingml/2006/main" name="SketchLines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EB8A0323FD8443A8C7332D0827F77C" ma:contentTypeVersion="13" ma:contentTypeDescription="Create a new document." ma:contentTypeScope="" ma:versionID="1fdb2c7d21cf45f11236ffb733c30209">
  <xsd:schema xmlns:xsd="http://www.w3.org/2001/XMLSchema" xmlns:xs="http://www.w3.org/2001/XMLSchema" xmlns:p="http://schemas.microsoft.com/office/2006/metadata/properties" xmlns:ns2="d7ee7de4-0b39-4edd-80ce-e5ed96b33211" xmlns:ns3="ab0d117c-f362-42f4-a94d-64c388fb7c32" targetNamespace="http://schemas.microsoft.com/office/2006/metadata/properties" ma:root="true" ma:fieldsID="ebe3b6baaefe86a3bf73aaf36a5a58fd" ns2:_="" ns3:_="">
    <xsd:import namespace="d7ee7de4-0b39-4edd-80ce-e5ed96b33211"/>
    <xsd:import namespace="ab0d117c-f362-42f4-a94d-64c388fb7c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EPT" minOccurs="0"/>
                <xsd:element ref="ns2:MediaServiceAutoTags" minOccurs="0"/>
                <xsd:element ref="ns2:MediaServiceOCR" minOccurs="0"/>
                <xsd:element ref="ns2:MediaServiceGenerationTime" minOccurs="0"/>
                <xsd:element ref="ns2:MediaServiceEventHashCode"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e7de4-0b39-4edd-80ce-e5ed96b332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DEPT" ma:index="14" nillable="true" ma:displayName="DEPT" ma:list="UserInfo" ma:SharePointGroup="0" ma:internalName="DEP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Order0" ma:index="19" nillable="true" ma:displayName="Order" ma:format="Dropdown"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b0d117c-f362-42f4-a94d-64c388fb7c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r0 xmlns="d7ee7de4-0b39-4edd-80ce-e5ed96b33211" xsi:nil="true"/>
    <DEPT xmlns="d7ee7de4-0b39-4edd-80ce-e5ed96b33211">
      <UserInfo>
        <DisplayName/>
        <AccountId xsi:nil="true"/>
        <AccountType/>
      </UserInfo>
    </DEP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E39380-D808-459F-9E28-0403C26BD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ee7de4-0b39-4edd-80ce-e5ed96b33211"/>
    <ds:schemaRef ds:uri="ab0d117c-f362-42f4-a94d-64c388fb7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D263F9-A852-463F-8FE1-306C7AB4F4BA}">
  <ds:schemaRefs>
    <ds:schemaRef ds:uri="http://schemas.microsoft.com/office/2006/metadata/properties"/>
    <ds:schemaRef ds:uri="http://schemas.microsoft.com/office/infopath/2007/PartnerControls"/>
    <ds:schemaRef ds:uri="d7ee7de4-0b39-4edd-80ce-e5ed96b33211"/>
  </ds:schemaRefs>
</ds:datastoreItem>
</file>

<file path=customXml/itemProps3.xml><?xml version="1.0" encoding="utf-8"?>
<ds:datastoreItem xmlns:ds="http://schemas.openxmlformats.org/officeDocument/2006/customXml" ds:itemID="{90465CE3-33E5-4B33-A2B1-4577647449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4333</TotalTime>
  <Words>3543</Words>
  <Application>Microsoft Office PowerPoint</Application>
  <PresentationFormat>Widescreen</PresentationFormat>
  <Paragraphs>474</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Meiryo</vt:lpstr>
      <vt:lpstr>Arial</vt:lpstr>
      <vt:lpstr>Calibri</vt:lpstr>
      <vt:lpstr>Cambria</vt:lpstr>
      <vt:lpstr>Corbel</vt:lpstr>
      <vt:lpstr>Courier New</vt:lpstr>
      <vt:lpstr>Franklin Gothic Demi Cond</vt:lpstr>
      <vt:lpstr>Symbol</vt:lpstr>
      <vt:lpstr>SketchLinesVTI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Brentwood Council Update</dc:title>
  <dc:creator>Lauren Rauk</dc:creator>
  <cp:lastModifiedBy>Lauren Rauk</cp:lastModifiedBy>
  <cp:revision>37</cp:revision>
  <dcterms:created xsi:type="dcterms:W3CDTF">2023-06-01T17:07:12Z</dcterms:created>
  <dcterms:modified xsi:type="dcterms:W3CDTF">2023-12-27T21:38:52Z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0x010100D8EB8A0323FD8443A8C7332D0827F77C</vt:lpwstr>
  </property>
</Properties>
</file>